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71" r:id="rId5"/>
    <p:sldId id="256" r:id="rId6"/>
    <p:sldId id="262" r:id="rId7"/>
    <p:sldId id="264" r:id="rId8"/>
    <p:sldId id="265" r:id="rId9"/>
    <p:sldId id="266" r:id="rId10"/>
    <p:sldId id="267" r:id="rId11"/>
    <p:sldId id="268" r:id="rId12"/>
    <p:sldId id="269" r:id="rId13"/>
    <p:sldId id="27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82A36E-60B3-403E-83D0-FAFB910F98F2}" v="9" dt="2023-04-03T04:53:20.76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28" d="100"/>
          <a:sy n="128" d="100"/>
        </p:scale>
        <p:origin x="1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伊東 孝" userId="S::pze28min@okayama-u.ac.jp::29d4ad36-b587-488d-885b-0022e6a8c69c" providerId="AD" clId="Web-{DB82A36E-60B3-403E-83D0-FAFB910F98F2}"/>
    <pc:docChg chg="modSld">
      <pc:chgData name="伊東 孝" userId="S::pze28min@okayama-u.ac.jp::29d4ad36-b587-488d-885b-0022e6a8c69c" providerId="AD" clId="Web-{DB82A36E-60B3-403E-83D0-FAFB910F98F2}" dt="2023-04-03T04:53:20.767" v="5" actId="20577"/>
      <pc:docMkLst>
        <pc:docMk/>
      </pc:docMkLst>
      <pc:sldChg chg="modSp">
        <pc:chgData name="伊東 孝" userId="S::pze28min@okayama-u.ac.jp::29d4ad36-b587-488d-885b-0022e6a8c69c" providerId="AD" clId="Web-{DB82A36E-60B3-403E-83D0-FAFB910F98F2}" dt="2023-04-03T04:53:20.767" v="5" actId="20577"/>
        <pc:sldMkLst>
          <pc:docMk/>
          <pc:sldMk cId="4186939257" sldId="271"/>
        </pc:sldMkLst>
        <pc:spChg chg="mod">
          <ac:chgData name="伊東 孝" userId="S::pze28min@okayama-u.ac.jp::29d4ad36-b587-488d-885b-0022e6a8c69c" providerId="AD" clId="Web-{DB82A36E-60B3-403E-83D0-FAFB910F98F2}" dt="2023-04-03T04:53:20.767" v="5" actId="20577"/>
          <ac:spMkLst>
            <pc:docMk/>
            <pc:sldMk cId="4186939257" sldId="271"/>
            <ac:spMk id="4" creationId="{AE9810C6-1E1C-35EA-474E-4D8C1CDC310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2EBD3B9-EAEB-4F02-9F28-658449CAE0ED}" type="datetimeFigureOut">
              <a:rPr kumimoji="1" lang="ja-JP" altLang="en-US" smtClean="0"/>
              <a:t>2023/4/2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D48F3A-F93F-4995-A5E7-3AF00AE02329}" type="slidenum">
              <a:rPr kumimoji="1" lang="ja-JP" altLang="en-US" smtClean="0"/>
              <a:t>‹#›</a:t>
            </a:fld>
            <a:endParaRPr kumimoji="1" lang="ja-JP" altLang="en-US"/>
          </a:p>
        </p:txBody>
      </p:sp>
    </p:spTree>
    <p:extLst>
      <p:ext uri="{BB962C8B-B14F-4D97-AF65-F5344CB8AC3E}">
        <p14:creationId xmlns:p14="http://schemas.microsoft.com/office/powerpoint/2010/main" val="234827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EBD3B9-EAEB-4F02-9F28-658449CAE0ED}" type="datetimeFigureOut">
              <a:rPr kumimoji="1" lang="ja-JP" altLang="en-US" smtClean="0"/>
              <a:t>2023/4/2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D48F3A-F93F-4995-A5E7-3AF00AE02329}" type="slidenum">
              <a:rPr kumimoji="1" lang="ja-JP" altLang="en-US" smtClean="0"/>
              <a:t>‹#›</a:t>
            </a:fld>
            <a:endParaRPr kumimoji="1" lang="ja-JP" altLang="en-US"/>
          </a:p>
        </p:txBody>
      </p:sp>
    </p:spTree>
    <p:extLst>
      <p:ext uri="{BB962C8B-B14F-4D97-AF65-F5344CB8AC3E}">
        <p14:creationId xmlns:p14="http://schemas.microsoft.com/office/powerpoint/2010/main" val="3627209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EBD3B9-EAEB-4F02-9F28-658449CAE0ED}" type="datetimeFigureOut">
              <a:rPr kumimoji="1" lang="ja-JP" altLang="en-US" smtClean="0"/>
              <a:t>2023/4/2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D48F3A-F93F-4995-A5E7-3AF00AE02329}" type="slidenum">
              <a:rPr kumimoji="1" lang="ja-JP" altLang="en-US" smtClean="0"/>
              <a:t>‹#›</a:t>
            </a:fld>
            <a:endParaRPr kumimoji="1" lang="ja-JP" altLang="en-US"/>
          </a:p>
        </p:txBody>
      </p:sp>
    </p:spTree>
    <p:extLst>
      <p:ext uri="{BB962C8B-B14F-4D97-AF65-F5344CB8AC3E}">
        <p14:creationId xmlns:p14="http://schemas.microsoft.com/office/powerpoint/2010/main" val="4134978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EBD3B9-EAEB-4F02-9F28-658449CAE0ED}" type="datetimeFigureOut">
              <a:rPr kumimoji="1" lang="ja-JP" altLang="en-US" smtClean="0"/>
              <a:t>2023/4/2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D48F3A-F93F-4995-A5E7-3AF00AE02329}" type="slidenum">
              <a:rPr kumimoji="1" lang="ja-JP" altLang="en-US" smtClean="0"/>
              <a:t>‹#›</a:t>
            </a:fld>
            <a:endParaRPr kumimoji="1" lang="ja-JP" altLang="en-US"/>
          </a:p>
        </p:txBody>
      </p:sp>
    </p:spTree>
    <p:extLst>
      <p:ext uri="{BB962C8B-B14F-4D97-AF65-F5344CB8AC3E}">
        <p14:creationId xmlns:p14="http://schemas.microsoft.com/office/powerpoint/2010/main" val="2382262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2EBD3B9-EAEB-4F02-9F28-658449CAE0ED}" type="datetimeFigureOut">
              <a:rPr kumimoji="1" lang="ja-JP" altLang="en-US" smtClean="0"/>
              <a:t>2023/4/2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D48F3A-F93F-4995-A5E7-3AF00AE02329}" type="slidenum">
              <a:rPr kumimoji="1" lang="ja-JP" altLang="en-US" smtClean="0"/>
              <a:t>‹#›</a:t>
            </a:fld>
            <a:endParaRPr kumimoji="1" lang="ja-JP" altLang="en-US"/>
          </a:p>
        </p:txBody>
      </p:sp>
    </p:spTree>
    <p:extLst>
      <p:ext uri="{BB962C8B-B14F-4D97-AF65-F5344CB8AC3E}">
        <p14:creationId xmlns:p14="http://schemas.microsoft.com/office/powerpoint/2010/main" val="4251880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2EBD3B9-EAEB-4F02-9F28-658449CAE0ED}" type="datetimeFigureOut">
              <a:rPr kumimoji="1" lang="ja-JP" altLang="en-US" smtClean="0"/>
              <a:t>2023/4/2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3D48F3A-F93F-4995-A5E7-3AF00AE02329}" type="slidenum">
              <a:rPr kumimoji="1" lang="ja-JP" altLang="en-US" smtClean="0"/>
              <a:t>‹#›</a:t>
            </a:fld>
            <a:endParaRPr kumimoji="1" lang="ja-JP" altLang="en-US"/>
          </a:p>
        </p:txBody>
      </p:sp>
    </p:spTree>
    <p:extLst>
      <p:ext uri="{BB962C8B-B14F-4D97-AF65-F5344CB8AC3E}">
        <p14:creationId xmlns:p14="http://schemas.microsoft.com/office/powerpoint/2010/main" val="3160739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2EBD3B9-EAEB-4F02-9F28-658449CAE0ED}" type="datetimeFigureOut">
              <a:rPr kumimoji="1" lang="ja-JP" altLang="en-US" smtClean="0"/>
              <a:t>2023/4/2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3D48F3A-F93F-4995-A5E7-3AF00AE02329}" type="slidenum">
              <a:rPr kumimoji="1" lang="ja-JP" altLang="en-US" smtClean="0"/>
              <a:t>‹#›</a:t>
            </a:fld>
            <a:endParaRPr kumimoji="1" lang="ja-JP" altLang="en-US"/>
          </a:p>
        </p:txBody>
      </p:sp>
    </p:spTree>
    <p:extLst>
      <p:ext uri="{BB962C8B-B14F-4D97-AF65-F5344CB8AC3E}">
        <p14:creationId xmlns:p14="http://schemas.microsoft.com/office/powerpoint/2010/main" val="1999174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2EBD3B9-EAEB-4F02-9F28-658449CAE0ED}" type="datetimeFigureOut">
              <a:rPr kumimoji="1" lang="ja-JP" altLang="en-US" smtClean="0"/>
              <a:t>2023/4/2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3D48F3A-F93F-4995-A5E7-3AF00AE02329}" type="slidenum">
              <a:rPr kumimoji="1" lang="ja-JP" altLang="en-US" smtClean="0"/>
              <a:t>‹#›</a:t>
            </a:fld>
            <a:endParaRPr kumimoji="1" lang="ja-JP" altLang="en-US"/>
          </a:p>
        </p:txBody>
      </p:sp>
    </p:spTree>
    <p:extLst>
      <p:ext uri="{BB962C8B-B14F-4D97-AF65-F5344CB8AC3E}">
        <p14:creationId xmlns:p14="http://schemas.microsoft.com/office/powerpoint/2010/main" val="2191246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EBD3B9-EAEB-4F02-9F28-658449CAE0ED}" type="datetimeFigureOut">
              <a:rPr kumimoji="1" lang="ja-JP" altLang="en-US" smtClean="0"/>
              <a:t>2023/4/2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3D48F3A-F93F-4995-A5E7-3AF00AE02329}" type="slidenum">
              <a:rPr kumimoji="1" lang="ja-JP" altLang="en-US" smtClean="0"/>
              <a:t>‹#›</a:t>
            </a:fld>
            <a:endParaRPr kumimoji="1" lang="ja-JP" altLang="en-US"/>
          </a:p>
        </p:txBody>
      </p:sp>
    </p:spTree>
    <p:extLst>
      <p:ext uri="{BB962C8B-B14F-4D97-AF65-F5344CB8AC3E}">
        <p14:creationId xmlns:p14="http://schemas.microsoft.com/office/powerpoint/2010/main" val="3130002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2EBD3B9-EAEB-4F02-9F28-658449CAE0ED}" type="datetimeFigureOut">
              <a:rPr kumimoji="1" lang="ja-JP" altLang="en-US" smtClean="0"/>
              <a:t>2023/4/2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3D48F3A-F93F-4995-A5E7-3AF00AE02329}" type="slidenum">
              <a:rPr kumimoji="1" lang="ja-JP" altLang="en-US" smtClean="0"/>
              <a:t>‹#›</a:t>
            </a:fld>
            <a:endParaRPr kumimoji="1" lang="ja-JP" altLang="en-US"/>
          </a:p>
        </p:txBody>
      </p:sp>
    </p:spTree>
    <p:extLst>
      <p:ext uri="{BB962C8B-B14F-4D97-AF65-F5344CB8AC3E}">
        <p14:creationId xmlns:p14="http://schemas.microsoft.com/office/powerpoint/2010/main" val="1935185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2EBD3B9-EAEB-4F02-9F28-658449CAE0ED}" type="datetimeFigureOut">
              <a:rPr kumimoji="1" lang="ja-JP" altLang="en-US" smtClean="0"/>
              <a:t>2023/4/2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3D48F3A-F93F-4995-A5E7-3AF00AE02329}" type="slidenum">
              <a:rPr kumimoji="1" lang="ja-JP" altLang="en-US" smtClean="0"/>
              <a:t>‹#›</a:t>
            </a:fld>
            <a:endParaRPr kumimoji="1" lang="ja-JP" altLang="en-US"/>
          </a:p>
        </p:txBody>
      </p:sp>
    </p:spTree>
    <p:extLst>
      <p:ext uri="{BB962C8B-B14F-4D97-AF65-F5344CB8AC3E}">
        <p14:creationId xmlns:p14="http://schemas.microsoft.com/office/powerpoint/2010/main" val="3553042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EBD3B9-EAEB-4F02-9F28-658449CAE0ED}" type="datetimeFigureOut">
              <a:rPr kumimoji="1" lang="ja-JP" altLang="en-US" smtClean="0"/>
              <a:t>2023/4/2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48F3A-F93F-4995-A5E7-3AF00AE02329}" type="slidenum">
              <a:rPr kumimoji="1" lang="ja-JP" altLang="en-US" smtClean="0"/>
              <a:t>‹#›</a:t>
            </a:fld>
            <a:endParaRPr kumimoji="1" lang="ja-JP" altLang="en-US"/>
          </a:p>
        </p:txBody>
      </p:sp>
    </p:spTree>
    <p:extLst>
      <p:ext uri="{BB962C8B-B14F-4D97-AF65-F5344CB8AC3E}">
        <p14:creationId xmlns:p14="http://schemas.microsoft.com/office/powerpoint/2010/main" val="4868944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F34679-879C-109D-BEE8-10FFEF8AC58B}"/>
              </a:ext>
            </a:extLst>
          </p:cNvPr>
          <p:cNvSpPr>
            <a:spLocks noGrp="1"/>
          </p:cNvSpPr>
          <p:nvPr>
            <p:ph type="title"/>
          </p:nvPr>
        </p:nvSpPr>
        <p:spPr>
          <a:xfrm>
            <a:off x="188844" y="37134"/>
            <a:ext cx="8316567" cy="1325563"/>
          </a:xfrm>
        </p:spPr>
        <p:txBody>
          <a:bodyPr>
            <a:normAutofit/>
          </a:bodyPr>
          <a:lstStyle/>
          <a:p>
            <a:r>
              <a:rPr kumimoji="1" lang="ja-JP" altLang="en-US" sz="3200"/>
              <a:t>ニーズ投稿にあたり、最初にお読みください</a:t>
            </a:r>
          </a:p>
        </p:txBody>
      </p:sp>
      <p:sp>
        <p:nvSpPr>
          <p:cNvPr id="4" name="テキスト ボックス 3">
            <a:extLst>
              <a:ext uri="{FF2B5EF4-FFF2-40B4-BE49-F238E27FC236}">
                <a16:creationId xmlns:a16="http://schemas.microsoft.com/office/drawing/2014/main" id="{AE9810C6-1E1C-35EA-474E-4D8C1CDC3108}"/>
              </a:ext>
            </a:extLst>
          </p:cNvPr>
          <p:cNvSpPr txBox="1"/>
          <p:nvPr/>
        </p:nvSpPr>
        <p:spPr>
          <a:xfrm>
            <a:off x="188844" y="1213610"/>
            <a:ext cx="8627164" cy="4329390"/>
          </a:xfrm>
          <a:prstGeom prst="rect">
            <a:avLst/>
          </a:prstGeom>
          <a:noFill/>
        </p:spPr>
        <p:txBody>
          <a:bodyPr wrap="square" lIns="91440" tIns="45720" rIns="91440" bIns="45720" rtlCol="0" anchor="t">
            <a:spAutoFit/>
          </a:bodyPr>
          <a:lstStyle/>
          <a:p>
            <a:pPr marL="285750" indent="-285750">
              <a:spcBef>
                <a:spcPts val="700"/>
              </a:spcBef>
              <a:buFont typeface="Arial" panose="020B0604020202020204" pitchFamily="34" charset="0"/>
              <a:buChar char="•"/>
            </a:pPr>
            <a:r>
              <a:rPr lang="ja-JP" altLang="en-US"/>
              <a:t>医療を良くしたい、という医療従事者の声を拾い上げ、おかやまから医療ニーズを発信しもの作りにつなげたいという思いから、この「きびだんご</a:t>
            </a:r>
            <a:r>
              <a:rPr lang="en" altLang="ja-JP" dirty="0"/>
              <a:t>NET</a:t>
            </a:r>
            <a:r>
              <a:rPr lang="ja-JP" altLang="en"/>
              <a:t>」</a:t>
            </a:r>
            <a:r>
              <a:rPr lang="ja-JP" altLang="en-US"/>
              <a:t>は生まれました。</a:t>
            </a:r>
            <a:endParaRPr lang="en-US" altLang="ja-JP" dirty="0">
              <a:cs typeface="Calibri" panose="020F0502020204030204"/>
            </a:endParaRPr>
          </a:p>
          <a:p>
            <a:pPr marL="285750" indent="-285750">
              <a:spcBef>
                <a:spcPts val="700"/>
              </a:spcBef>
              <a:buFont typeface="Arial" panose="020B0604020202020204" pitchFamily="34" charset="0"/>
              <a:buChar char="•"/>
            </a:pPr>
            <a:r>
              <a:rPr lang="ja-JP" altLang="en-US"/>
              <a:t>医療・福祉に携わる者や、医療・福祉を支えてくださる業種の方からの医療ニーズを「製品」として実現してくださる企業の方に岡山大学病院をはじめとする岡山市内の医療機関や、ニーズ発信者の方をご紹介いたします。</a:t>
            </a:r>
            <a:endParaRPr lang="en-US" altLang="ja-JP" dirty="0">
              <a:cs typeface="Calibri" panose="020F0502020204030204"/>
            </a:endParaRPr>
          </a:p>
          <a:p>
            <a:pPr marL="285750" indent="-285750">
              <a:spcBef>
                <a:spcPts val="700"/>
              </a:spcBef>
              <a:buFont typeface="Arial" panose="020B0604020202020204" pitchFamily="34" charset="0"/>
              <a:buChar char="•"/>
            </a:pPr>
            <a:r>
              <a:rPr lang="ja-JP" altLang="en-US"/>
              <a:t>まずは医療・福祉の現場で抱えている「こんなことに困っているなど」</a:t>
            </a:r>
            <a:r>
              <a:rPr lang="en-US" altLang="ja-JP" dirty="0"/>
              <a:t>=Voice</a:t>
            </a:r>
            <a:r>
              <a:rPr lang="ja-JP" altLang="en-US"/>
              <a:t>を投稿して下さい。</a:t>
            </a:r>
            <a:endParaRPr lang="en-US" altLang="ja-JP" dirty="0">
              <a:cs typeface="Calibri" panose="020F0502020204030204"/>
            </a:endParaRPr>
          </a:p>
          <a:p>
            <a:pPr marL="285750" indent="-285750">
              <a:spcBef>
                <a:spcPts val="700"/>
              </a:spcBef>
              <a:buFont typeface="Arial" panose="020B0604020202020204" pitchFamily="34" charset="0"/>
              <a:buChar char="•"/>
            </a:pPr>
            <a:r>
              <a:rPr lang="en-US" altLang="ja-JP" b="1" u="sng" dirty="0">
                <a:ea typeface="游ゴシック"/>
              </a:rPr>
              <a:t>Voice</a:t>
            </a:r>
            <a:r>
              <a:rPr lang="ja-JP" altLang="en-US" b="1" u="sng">
                <a:ea typeface="游ゴシック"/>
              </a:rPr>
              <a:t>の投稿にあたって本様式</a:t>
            </a:r>
            <a:r>
              <a:rPr lang="en-US" altLang="ja-JP" b="1" u="sng" dirty="0">
                <a:ea typeface="游ゴシック"/>
              </a:rPr>
              <a:t>P. 3</a:t>
            </a:r>
            <a:r>
              <a:rPr lang="ja-JP" altLang="en-US" b="1" u="sng">
                <a:ea typeface="游ゴシック"/>
              </a:rPr>
              <a:t>を記入して下さい。</a:t>
            </a:r>
            <a:r>
              <a:rPr lang="ja-JP" altLang="en-US">
                <a:ea typeface="游ゴシック"/>
              </a:rPr>
              <a:t>確認項目を整理・記載することであなたの「困っている」をスムーズに拾い上げることができます。難しければ</a:t>
            </a:r>
            <a:r>
              <a:rPr lang="en-US" altLang="ja-JP" dirty="0">
                <a:ea typeface="游ゴシック"/>
              </a:rPr>
              <a:t>voice</a:t>
            </a:r>
            <a:r>
              <a:rPr lang="ja-JP" altLang="en-US">
                <a:ea typeface="游ゴシック"/>
              </a:rPr>
              <a:t>の欄のみの投稿でも</a:t>
            </a:r>
            <a:r>
              <a:rPr lang="en-US" altLang="ja-JP" dirty="0">
                <a:ea typeface="游ゴシック"/>
              </a:rPr>
              <a:t>OK</a:t>
            </a:r>
            <a:r>
              <a:rPr lang="ja-JP" altLang="en-US">
                <a:ea typeface="游ゴシック"/>
              </a:rPr>
              <a:t>です。</a:t>
            </a:r>
            <a:endParaRPr lang="en-US" altLang="ja-JP" dirty="0">
              <a:ea typeface="游ゴシック"/>
              <a:cs typeface="Calibri" panose="020F0502020204030204"/>
            </a:endParaRPr>
          </a:p>
          <a:p>
            <a:pPr marL="285750" indent="-285750">
              <a:spcBef>
                <a:spcPts val="700"/>
              </a:spcBef>
              <a:buFont typeface="Arial" panose="020B0604020202020204" pitchFamily="34" charset="0"/>
              <a:buChar char="•"/>
            </a:pPr>
            <a:r>
              <a:rPr lang="ja-JP" altLang="en-US"/>
              <a:t>あなたの</a:t>
            </a:r>
            <a:r>
              <a:rPr lang="en-US" altLang="ja-JP" dirty="0"/>
              <a:t>Voice</a:t>
            </a:r>
            <a:r>
              <a:rPr lang="ja-JP" altLang="en-US"/>
              <a:t>を齟齬なく紹介するために最終的には</a:t>
            </a:r>
            <a:r>
              <a:rPr lang="en-US" altLang="ja-JP" dirty="0"/>
              <a:t>P. 2</a:t>
            </a:r>
            <a:r>
              <a:rPr lang="ja-JP" altLang="en-US"/>
              <a:t>のようなフローで分析をしていきます。投稿後、コーディネータなどと一緒に分析をしますので</a:t>
            </a:r>
            <a:r>
              <a:rPr lang="en-US" altLang="ja-JP" dirty="0"/>
              <a:t>P.4</a:t>
            </a:r>
            <a:r>
              <a:rPr lang="ja-JP" altLang="en-US"/>
              <a:t>以降は参考として下さい（既に記入できる場合は記載して投稿可能）。</a:t>
            </a:r>
            <a:endParaRPr lang="en-US" altLang="ja-JP" dirty="0">
              <a:cs typeface="Calibri" panose="020F0502020204030204"/>
            </a:endParaRPr>
          </a:p>
        </p:txBody>
      </p:sp>
      <p:sp>
        <p:nvSpPr>
          <p:cNvPr id="5" name="テキスト ボックス 4">
            <a:extLst>
              <a:ext uri="{FF2B5EF4-FFF2-40B4-BE49-F238E27FC236}">
                <a16:creationId xmlns:a16="http://schemas.microsoft.com/office/drawing/2014/main" id="{9DA29221-B5A2-D062-3DAA-A5B6DF45D79B}"/>
              </a:ext>
            </a:extLst>
          </p:cNvPr>
          <p:cNvSpPr txBox="1"/>
          <p:nvPr/>
        </p:nvSpPr>
        <p:spPr>
          <a:xfrm>
            <a:off x="477078" y="5775629"/>
            <a:ext cx="8517834" cy="584775"/>
          </a:xfrm>
          <a:prstGeom prst="rect">
            <a:avLst/>
          </a:prstGeom>
          <a:noFill/>
        </p:spPr>
        <p:txBody>
          <a:bodyPr wrap="square" rtlCol="0">
            <a:spAutoFit/>
          </a:bodyPr>
          <a:lstStyle/>
          <a:p>
            <a:pPr algn="r"/>
            <a:r>
              <a:rPr kumimoji="1" lang="en-US" altLang="ja-JP" sz="1600" u="sng" dirty="0">
                <a:latin typeface="ＭＳ Ｐゴシック" panose="020B0600070205080204" pitchFamily="50" charset="-128"/>
                <a:ea typeface="ＭＳ Ｐゴシック" panose="020B0600070205080204" pitchFamily="50" charset="-128"/>
              </a:rPr>
              <a:t>*</a:t>
            </a:r>
            <a:r>
              <a:rPr kumimoji="1" lang="ja-JP" altLang="en-US" sz="1600" u="sng">
                <a:latin typeface="ＭＳ Ｐゴシック" panose="020B0600070205080204" pitchFamily="50" charset="-128"/>
                <a:ea typeface="ＭＳ Ｐゴシック" panose="020B0600070205080204" pitchFamily="50" charset="-128"/>
              </a:rPr>
              <a:t>本フォームは</a:t>
            </a:r>
            <a:r>
              <a:rPr lang="en-US" altLang="ja-JP" sz="1600" dirty="0">
                <a:solidFill>
                  <a:srgbClr val="0F1111"/>
                </a:solidFill>
                <a:latin typeface="ＭＳ Ｐゴシック" panose="020B0600070205080204" pitchFamily="50" charset="-128"/>
                <a:ea typeface="ＭＳ Ｐゴシック" panose="020B0600070205080204" pitchFamily="50" charset="-128"/>
              </a:rPr>
              <a:t>AMED</a:t>
            </a:r>
            <a:r>
              <a:rPr lang="ja-JP" altLang="en-US" sz="1600">
                <a:solidFill>
                  <a:srgbClr val="0F1111"/>
                </a:solidFill>
                <a:latin typeface="ＭＳ Ｐゴシック" panose="020B0600070205080204" pitchFamily="50" charset="-128"/>
                <a:ea typeface="ＭＳ Ｐゴシック" panose="020B0600070205080204" pitchFamily="50" charset="-128"/>
              </a:rPr>
              <a:t>次世代医療機器連携拠点事業である病院でものづくりや教育プログラムなどを通じて</a:t>
            </a:r>
            <a:r>
              <a:rPr kumimoji="1" lang="ja-JP" altLang="en-US" sz="1600">
                <a:latin typeface="ＭＳ Ｐゴシック" panose="020B0600070205080204" pitchFamily="50" charset="-128"/>
                <a:ea typeface="ＭＳ Ｐゴシック" panose="020B0600070205080204" pitchFamily="50" charset="-128"/>
              </a:rPr>
              <a:t>”</a:t>
            </a:r>
            <a:r>
              <a:rPr lang="en-US" altLang="ja-JP" sz="1600" dirty="0">
                <a:solidFill>
                  <a:srgbClr val="0F1111"/>
                </a:solidFill>
                <a:latin typeface="ＭＳ Ｐゴシック" panose="020B0600070205080204" pitchFamily="50" charset="-128"/>
                <a:ea typeface="ＭＳ Ｐゴシック" panose="020B0600070205080204" pitchFamily="50" charset="-128"/>
              </a:rPr>
              <a:t>BIODESIGN </a:t>
            </a:r>
            <a:r>
              <a:rPr lang="ja-JP" altLang="en-US" sz="1600">
                <a:solidFill>
                  <a:srgbClr val="0F1111"/>
                </a:solidFill>
                <a:latin typeface="ＭＳ Ｐゴシック" panose="020B0600070205080204" pitchFamily="50" charset="-128"/>
                <a:ea typeface="ＭＳ Ｐゴシック" panose="020B0600070205080204" pitchFamily="50" charset="-128"/>
              </a:rPr>
              <a:t>バイオデザイン日本語版”より引用したものです</a:t>
            </a:r>
            <a:endParaRPr kumimoji="1" lang="en-US" altLang="ja-JP" sz="1600" u="sng"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4186939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15D642-C811-4A95-B4C2-D2A7D2362814}"/>
              </a:ext>
            </a:extLst>
          </p:cNvPr>
          <p:cNvSpPr>
            <a:spLocks noGrp="1"/>
          </p:cNvSpPr>
          <p:nvPr>
            <p:ph type="title"/>
          </p:nvPr>
        </p:nvSpPr>
        <p:spPr>
          <a:xfrm>
            <a:off x="232833" y="173037"/>
            <a:ext cx="7186083" cy="447674"/>
          </a:xfrm>
          <a:solidFill>
            <a:schemeClr val="accent1"/>
          </a:solidFill>
        </p:spPr>
        <p:txBody>
          <a:bodyPr>
            <a:normAutofit fontScale="90000"/>
          </a:bodyPr>
          <a:lstStyle/>
          <a:p>
            <a:r>
              <a:rPr lang="en-US" altLang="ja-JP" sz="3600" dirty="0">
                <a:solidFill>
                  <a:schemeClr val="bg1"/>
                </a:solidFill>
                <a:latin typeface="ＭＳ Ｐゴシック" panose="020B0600070205080204" pitchFamily="50" charset="-128"/>
                <a:ea typeface="ＭＳ Ｐゴシック" panose="020B0600070205080204" pitchFamily="50" charset="-128"/>
              </a:rPr>
              <a:t>Concept Map</a:t>
            </a:r>
            <a:endParaRPr lang="ja-JP" altLang="en-US" sz="3600" dirty="0">
              <a:solidFill>
                <a:schemeClr val="bg1"/>
              </a:solidFill>
              <a:latin typeface="ＭＳ Ｐゴシック" panose="020B0600070205080204" pitchFamily="50" charset="-128"/>
              <a:ea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4341033A-6877-42E1-9F8F-37DE83A8FFB8}"/>
              </a:ext>
            </a:extLst>
          </p:cNvPr>
          <p:cNvSpPr txBox="1"/>
          <p:nvPr/>
        </p:nvSpPr>
        <p:spPr>
          <a:xfrm>
            <a:off x="2952750" y="695325"/>
            <a:ext cx="2262158" cy="369332"/>
          </a:xfrm>
          <a:prstGeom prst="rect">
            <a:avLst/>
          </a:prstGeom>
          <a:noFill/>
        </p:spPr>
        <p:txBody>
          <a:bodyPr wrap="none" rtlCol="0">
            <a:spAutoFit/>
          </a:bodyPr>
          <a:lstStyle/>
          <a:p>
            <a:r>
              <a:rPr kumimoji="1" lang="ja-JP" altLang="en-US" dirty="0">
                <a:solidFill>
                  <a:schemeClr val="accent1"/>
                </a:solidFill>
              </a:rPr>
              <a:t>解決策アイデア出し</a:t>
            </a:r>
          </a:p>
        </p:txBody>
      </p:sp>
      <p:graphicFrame>
        <p:nvGraphicFramePr>
          <p:cNvPr id="8" name="表 8">
            <a:extLst>
              <a:ext uri="{FF2B5EF4-FFF2-40B4-BE49-F238E27FC236}">
                <a16:creationId xmlns:a16="http://schemas.microsoft.com/office/drawing/2014/main" id="{A3454799-2308-4AD6-A6CC-F551F857890E}"/>
              </a:ext>
            </a:extLst>
          </p:cNvPr>
          <p:cNvGraphicFramePr>
            <a:graphicFrameLocks noGrp="1"/>
          </p:cNvGraphicFramePr>
          <p:nvPr>
            <p:extLst>
              <p:ext uri="{D42A27DB-BD31-4B8C-83A1-F6EECF244321}">
                <p14:modId xmlns:p14="http://schemas.microsoft.com/office/powerpoint/2010/main" val="1679453822"/>
              </p:ext>
            </p:extLst>
          </p:nvPr>
        </p:nvGraphicFramePr>
        <p:xfrm>
          <a:off x="2165349" y="3175463"/>
          <a:ext cx="5139267" cy="507074"/>
        </p:xfrm>
        <a:graphic>
          <a:graphicData uri="http://schemas.openxmlformats.org/drawingml/2006/table">
            <a:tbl>
              <a:tblPr firstRow="1" bandRow="1">
                <a:tableStyleId>{5C22544A-7EE6-4342-B048-85BDC9FD1C3A}</a:tableStyleId>
              </a:tblPr>
              <a:tblGrid>
                <a:gridCol w="1054101">
                  <a:extLst>
                    <a:ext uri="{9D8B030D-6E8A-4147-A177-3AD203B41FA5}">
                      <a16:colId xmlns:a16="http://schemas.microsoft.com/office/drawing/2014/main" val="3008679413"/>
                    </a:ext>
                  </a:extLst>
                </a:gridCol>
                <a:gridCol w="4085166">
                  <a:extLst>
                    <a:ext uri="{9D8B030D-6E8A-4147-A177-3AD203B41FA5}">
                      <a16:colId xmlns:a16="http://schemas.microsoft.com/office/drawing/2014/main" val="3653891622"/>
                    </a:ext>
                  </a:extLst>
                </a:gridCol>
              </a:tblGrid>
              <a:tr h="507074">
                <a:tc>
                  <a:txBody>
                    <a:bodyPr/>
                    <a:lstStyle/>
                    <a:p>
                      <a:r>
                        <a:rPr kumimoji="1" lang="en-US" altLang="ja-JP" dirty="0"/>
                        <a:t>A way 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0340633"/>
                  </a:ext>
                </a:extLst>
              </a:tr>
            </a:tbl>
          </a:graphicData>
        </a:graphic>
      </p:graphicFrame>
    </p:spTree>
    <p:extLst>
      <p:ext uri="{BB962C8B-B14F-4D97-AF65-F5344CB8AC3E}">
        <p14:creationId xmlns:p14="http://schemas.microsoft.com/office/powerpoint/2010/main" val="3805797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B510E4-5C9B-4777-8A98-9AA69A44FD11}"/>
              </a:ext>
            </a:extLst>
          </p:cNvPr>
          <p:cNvSpPr>
            <a:spLocks noGrp="1"/>
          </p:cNvSpPr>
          <p:nvPr>
            <p:ph type="ctrTitle"/>
          </p:nvPr>
        </p:nvSpPr>
        <p:spPr>
          <a:xfrm>
            <a:off x="193832" y="162642"/>
            <a:ext cx="2979684" cy="410430"/>
          </a:xfrm>
          <a:ln>
            <a:solidFill>
              <a:schemeClr val="tx1"/>
            </a:solidFill>
          </a:ln>
        </p:spPr>
        <p:txBody>
          <a:bodyPr>
            <a:noAutofit/>
          </a:bodyPr>
          <a:lstStyle/>
          <a:p>
            <a:r>
              <a:rPr lang="ja-JP" altLang="en-US" sz="2000" dirty="0">
                <a:latin typeface="HGP創英角ｺﾞｼｯｸUB" panose="020B0900000000000000" pitchFamily="50" charset="-128"/>
                <a:ea typeface="HGP創英角ｺﾞｼｯｸUB" panose="020B0900000000000000" pitchFamily="50" charset="-128"/>
              </a:rPr>
              <a:t>ニーズ整理整頓フロー</a:t>
            </a:r>
          </a:p>
        </p:txBody>
      </p:sp>
      <p:sp>
        <p:nvSpPr>
          <p:cNvPr id="4" name="正方形/長方形 3">
            <a:extLst>
              <a:ext uri="{FF2B5EF4-FFF2-40B4-BE49-F238E27FC236}">
                <a16:creationId xmlns:a16="http://schemas.microsoft.com/office/drawing/2014/main" id="{4D41177A-11F6-46F1-AB5C-E04ACDA88C56}"/>
              </a:ext>
            </a:extLst>
          </p:cNvPr>
          <p:cNvSpPr/>
          <p:nvPr/>
        </p:nvSpPr>
        <p:spPr>
          <a:xfrm>
            <a:off x="3486152" y="883459"/>
            <a:ext cx="1171575" cy="3619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VOICE</a:t>
            </a:r>
            <a:endParaRPr lang="ja-JP" altLang="en-US" dirty="0"/>
          </a:p>
        </p:txBody>
      </p:sp>
      <p:sp>
        <p:nvSpPr>
          <p:cNvPr id="5" name="テキスト ボックス 4">
            <a:extLst>
              <a:ext uri="{FF2B5EF4-FFF2-40B4-BE49-F238E27FC236}">
                <a16:creationId xmlns:a16="http://schemas.microsoft.com/office/drawing/2014/main" id="{ECAA4A7C-E923-4006-9528-02F4A1C094C0}"/>
              </a:ext>
            </a:extLst>
          </p:cNvPr>
          <p:cNvSpPr txBox="1"/>
          <p:nvPr/>
        </p:nvSpPr>
        <p:spPr>
          <a:xfrm>
            <a:off x="3537969" y="488109"/>
            <a:ext cx="1824538" cy="369332"/>
          </a:xfrm>
          <a:prstGeom prst="rect">
            <a:avLst/>
          </a:prstGeom>
          <a:noFill/>
        </p:spPr>
        <p:txBody>
          <a:bodyPr wrap="none" rtlCol="0">
            <a:spAutoFit/>
          </a:bodyPr>
          <a:lstStyle/>
          <a:p>
            <a:r>
              <a:rPr lang="ja-JP" altLang="en-US" dirty="0"/>
              <a:t>医療現場</a:t>
            </a:r>
            <a:r>
              <a:rPr lang="en-US" altLang="ja-JP" dirty="0"/>
              <a:t>or </a:t>
            </a:r>
            <a:r>
              <a:rPr lang="ja-JP" altLang="en-US" dirty="0"/>
              <a:t>企業</a:t>
            </a:r>
          </a:p>
        </p:txBody>
      </p:sp>
      <p:cxnSp>
        <p:nvCxnSpPr>
          <p:cNvPr id="7" name="直線矢印コネクタ 6">
            <a:extLst>
              <a:ext uri="{FF2B5EF4-FFF2-40B4-BE49-F238E27FC236}">
                <a16:creationId xmlns:a16="http://schemas.microsoft.com/office/drawing/2014/main" id="{E452A697-CC6E-4128-9780-9D4713DF9956}"/>
              </a:ext>
            </a:extLst>
          </p:cNvPr>
          <p:cNvCxnSpPr>
            <a:cxnSpLocks/>
            <a:stCxn id="4" idx="2"/>
            <a:endCxn id="21" idx="0"/>
          </p:cNvCxnSpPr>
          <p:nvPr/>
        </p:nvCxnSpPr>
        <p:spPr>
          <a:xfrm flipH="1">
            <a:off x="4071939" y="1245410"/>
            <a:ext cx="1" cy="341049"/>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8" name="正方形/長方形 7">
            <a:extLst>
              <a:ext uri="{FF2B5EF4-FFF2-40B4-BE49-F238E27FC236}">
                <a16:creationId xmlns:a16="http://schemas.microsoft.com/office/drawing/2014/main" id="{0713379E-46C4-40A7-803B-EE68C2746D77}"/>
              </a:ext>
            </a:extLst>
          </p:cNvPr>
          <p:cNvSpPr/>
          <p:nvPr/>
        </p:nvSpPr>
        <p:spPr>
          <a:xfrm>
            <a:off x="3144839" y="3483670"/>
            <a:ext cx="1877437" cy="3276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rPr>
              <a:t>4</a:t>
            </a:r>
            <a:r>
              <a:rPr lang="ja-JP" altLang="en-US" sz="2000" dirty="0">
                <a:solidFill>
                  <a:schemeClr val="tx1"/>
                </a:solidFill>
              </a:rPr>
              <a:t>分析</a:t>
            </a:r>
          </a:p>
        </p:txBody>
      </p:sp>
      <p:cxnSp>
        <p:nvCxnSpPr>
          <p:cNvPr id="12" name="直線矢印コネクタ 11">
            <a:extLst>
              <a:ext uri="{FF2B5EF4-FFF2-40B4-BE49-F238E27FC236}">
                <a16:creationId xmlns:a16="http://schemas.microsoft.com/office/drawing/2014/main" id="{BDD65666-A852-405B-BC91-DE2F20DDDB17}"/>
              </a:ext>
            </a:extLst>
          </p:cNvPr>
          <p:cNvCxnSpPr>
            <a:cxnSpLocks/>
            <a:stCxn id="21" idx="3"/>
            <a:endCxn id="47" idx="1"/>
          </p:cNvCxnSpPr>
          <p:nvPr/>
        </p:nvCxnSpPr>
        <p:spPr>
          <a:xfrm>
            <a:off x="5043485" y="1949203"/>
            <a:ext cx="769924" cy="964"/>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5E7FA50C-8169-459F-A36B-40C1E2921E30}"/>
              </a:ext>
            </a:extLst>
          </p:cNvPr>
          <p:cNvSpPr/>
          <p:nvPr/>
        </p:nvSpPr>
        <p:spPr>
          <a:xfrm>
            <a:off x="2814641" y="2747503"/>
            <a:ext cx="2538411" cy="418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Need Statement</a:t>
            </a:r>
            <a:endParaRPr lang="ja-JP" altLang="en-US" dirty="0"/>
          </a:p>
        </p:txBody>
      </p:sp>
      <p:sp>
        <p:nvSpPr>
          <p:cNvPr id="21" name="フローチャート: 判断 20">
            <a:extLst>
              <a:ext uri="{FF2B5EF4-FFF2-40B4-BE49-F238E27FC236}">
                <a16:creationId xmlns:a16="http://schemas.microsoft.com/office/drawing/2014/main" id="{73FB7A28-BFA3-4DA1-AF9D-DABAC0D81CBA}"/>
              </a:ext>
            </a:extLst>
          </p:cNvPr>
          <p:cNvSpPr/>
          <p:nvPr/>
        </p:nvSpPr>
        <p:spPr>
          <a:xfrm>
            <a:off x="3100389" y="1586459"/>
            <a:ext cx="1943096" cy="725487"/>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確認事項</a:t>
            </a:r>
            <a:endParaRPr lang="en-US" altLang="ja-JP" sz="1400" dirty="0">
              <a:solidFill>
                <a:schemeClr val="tx1"/>
              </a:solidFill>
            </a:endParaRPr>
          </a:p>
          <a:p>
            <a:pPr algn="ctr"/>
            <a:r>
              <a:rPr lang="ja-JP" altLang="en-US" sz="1400" dirty="0">
                <a:solidFill>
                  <a:schemeClr val="tx1"/>
                </a:solidFill>
              </a:rPr>
              <a:t>分析</a:t>
            </a:r>
          </a:p>
        </p:txBody>
      </p:sp>
      <p:cxnSp>
        <p:nvCxnSpPr>
          <p:cNvPr id="23" name="直線矢印コネクタ 22">
            <a:extLst>
              <a:ext uri="{FF2B5EF4-FFF2-40B4-BE49-F238E27FC236}">
                <a16:creationId xmlns:a16="http://schemas.microsoft.com/office/drawing/2014/main" id="{4E0E6F07-42BC-42B5-8F60-4D9F1BA1DC6C}"/>
              </a:ext>
            </a:extLst>
          </p:cNvPr>
          <p:cNvCxnSpPr>
            <a:cxnSpLocks/>
            <a:stCxn id="21" idx="2"/>
            <a:endCxn id="16" idx="0"/>
          </p:cNvCxnSpPr>
          <p:nvPr/>
        </p:nvCxnSpPr>
        <p:spPr>
          <a:xfrm>
            <a:off x="4071938" y="2311947"/>
            <a:ext cx="11908" cy="435559"/>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597F0672-CB32-4F0D-AD53-86BE7620A105}"/>
              </a:ext>
            </a:extLst>
          </p:cNvPr>
          <p:cNvCxnSpPr>
            <a:cxnSpLocks/>
            <a:stCxn id="16" idx="2"/>
            <a:endCxn id="8" idx="0"/>
          </p:cNvCxnSpPr>
          <p:nvPr/>
        </p:nvCxnSpPr>
        <p:spPr>
          <a:xfrm flipH="1">
            <a:off x="4083558" y="3165719"/>
            <a:ext cx="289" cy="31795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0E6AA9ED-D977-4715-8CC7-30E6EFFA5D88}"/>
              </a:ext>
            </a:extLst>
          </p:cNvPr>
          <p:cNvSpPr txBox="1"/>
          <p:nvPr/>
        </p:nvSpPr>
        <p:spPr>
          <a:xfrm>
            <a:off x="4047317" y="2261199"/>
            <a:ext cx="681597" cy="338554"/>
          </a:xfrm>
          <a:prstGeom prst="rect">
            <a:avLst/>
          </a:prstGeom>
          <a:noFill/>
        </p:spPr>
        <p:txBody>
          <a:bodyPr wrap="none" rtlCol="0">
            <a:spAutoFit/>
          </a:bodyPr>
          <a:lstStyle/>
          <a:p>
            <a:r>
              <a:rPr lang="en-US" altLang="ja-JP" sz="1600" dirty="0">
                <a:solidFill>
                  <a:schemeClr val="accent1"/>
                </a:solidFill>
              </a:rPr>
              <a:t>Clear</a:t>
            </a:r>
            <a:endParaRPr lang="ja-JP" altLang="en-US" sz="1600" dirty="0">
              <a:solidFill>
                <a:schemeClr val="accent1"/>
              </a:solidFill>
            </a:endParaRPr>
          </a:p>
        </p:txBody>
      </p:sp>
      <p:sp>
        <p:nvSpPr>
          <p:cNvPr id="39" name="テキスト ボックス 38">
            <a:extLst>
              <a:ext uri="{FF2B5EF4-FFF2-40B4-BE49-F238E27FC236}">
                <a16:creationId xmlns:a16="http://schemas.microsoft.com/office/drawing/2014/main" id="{E0353B38-4283-4351-BCBC-A78CCF9FA7F7}"/>
              </a:ext>
            </a:extLst>
          </p:cNvPr>
          <p:cNvSpPr txBox="1"/>
          <p:nvPr/>
        </p:nvSpPr>
        <p:spPr>
          <a:xfrm>
            <a:off x="4921932" y="1956939"/>
            <a:ext cx="885179" cy="338554"/>
          </a:xfrm>
          <a:prstGeom prst="rect">
            <a:avLst/>
          </a:prstGeom>
          <a:noFill/>
          <a:ln w="12700">
            <a:noFill/>
          </a:ln>
        </p:spPr>
        <p:txBody>
          <a:bodyPr wrap="none" rtlCol="0">
            <a:spAutoFit/>
          </a:bodyPr>
          <a:lstStyle/>
          <a:p>
            <a:r>
              <a:rPr lang="en-US" altLang="ja-JP" sz="1600" dirty="0">
                <a:solidFill>
                  <a:schemeClr val="accent1"/>
                </a:solidFill>
              </a:rPr>
              <a:t>unclear</a:t>
            </a:r>
            <a:endParaRPr lang="ja-JP" altLang="en-US" sz="1600" dirty="0">
              <a:solidFill>
                <a:schemeClr val="accent1"/>
              </a:solidFill>
            </a:endParaRPr>
          </a:p>
        </p:txBody>
      </p:sp>
      <p:cxnSp>
        <p:nvCxnSpPr>
          <p:cNvPr id="41" name="コネクタ: カギ線 40">
            <a:extLst>
              <a:ext uri="{FF2B5EF4-FFF2-40B4-BE49-F238E27FC236}">
                <a16:creationId xmlns:a16="http://schemas.microsoft.com/office/drawing/2014/main" id="{4541867A-D605-42AA-94D5-0186449597E6}"/>
              </a:ext>
            </a:extLst>
          </p:cNvPr>
          <p:cNvCxnSpPr>
            <a:cxnSpLocks/>
            <a:stCxn id="47" idx="2"/>
            <a:endCxn id="16" idx="3"/>
          </p:cNvCxnSpPr>
          <p:nvPr/>
        </p:nvCxnSpPr>
        <p:spPr>
          <a:xfrm rot="5400000">
            <a:off x="5747155" y="1918808"/>
            <a:ext cx="643701" cy="1431905"/>
          </a:xfrm>
          <a:prstGeom prst="bentConnector2">
            <a:avLst/>
          </a:prstGeom>
          <a:ln w="127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コネクタ: カギ線 41">
            <a:extLst>
              <a:ext uri="{FF2B5EF4-FFF2-40B4-BE49-F238E27FC236}">
                <a16:creationId xmlns:a16="http://schemas.microsoft.com/office/drawing/2014/main" id="{E337CE6B-6275-4BC9-8888-228BDAC1F6DE}"/>
              </a:ext>
            </a:extLst>
          </p:cNvPr>
          <p:cNvCxnSpPr>
            <a:cxnSpLocks/>
            <a:stCxn id="47" idx="3"/>
            <a:endCxn id="4" idx="3"/>
          </p:cNvCxnSpPr>
          <p:nvPr/>
        </p:nvCxnSpPr>
        <p:spPr>
          <a:xfrm flipH="1" flipV="1">
            <a:off x="4657727" y="1064435"/>
            <a:ext cx="3098778" cy="885732"/>
          </a:xfrm>
          <a:prstGeom prst="bentConnector3">
            <a:avLst>
              <a:gd name="adj1" fmla="val -7377"/>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45" name="テキスト ボックス 44">
            <a:extLst>
              <a:ext uri="{FF2B5EF4-FFF2-40B4-BE49-F238E27FC236}">
                <a16:creationId xmlns:a16="http://schemas.microsoft.com/office/drawing/2014/main" id="{D0B35E55-0FB2-460A-B2E9-08A4D68BEBB9}"/>
              </a:ext>
            </a:extLst>
          </p:cNvPr>
          <p:cNvSpPr txBox="1"/>
          <p:nvPr/>
        </p:nvSpPr>
        <p:spPr>
          <a:xfrm>
            <a:off x="4756457" y="1043581"/>
            <a:ext cx="973536" cy="338554"/>
          </a:xfrm>
          <a:prstGeom prst="rect">
            <a:avLst/>
          </a:prstGeom>
          <a:noFill/>
        </p:spPr>
        <p:txBody>
          <a:bodyPr wrap="none" rtlCol="0">
            <a:spAutoFit/>
          </a:bodyPr>
          <a:lstStyle/>
          <a:p>
            <a:r>
              <a:rPr lang="en-US" altLang="ja-JP" sz="1600" dirty="0"/>
              <a:t>Feedback</a:t>
            </a:r>
            <a:endParaRPr lang="ja-JP" altLang="en-US" sz="1600" dirty="0"/>
          </a:p>
        </p:txBody>
      </p:sp>
      <p:sp>
        <p:nvSpPr>
          <p:cNvPr id="46" name="テキスト ボックス 45">
            <a:extLst>
              <a:ext uri="{FF2B5EF4-FFF2-40B4-BE49-F238E27FC236}">
                <a16:creationId xmlns:a16="http://schemas.microsoft.com/office/drawing/2014/main" id="{72707CE6-6F15-4863-B578-F1FFD3BAB729}"/>
              </a:ext>
            </a:extLst>
          </p:cNvPr>
          <p:cNvSpPr txBox="1"/>
          <p:nvPr/>
        </p:nvSpPr>
        <p:spPr>
          <a:xfrm>
            <a:off x="6736773" y="2455898"/>
            <a:ext cx="1135247" cy="338554"/>
          </a:xfrm>
          <a:prstGeom prst="rect">
            <a:avLst/>
          </a:prstGeom>
          <a:noFill/>
        </p:spPr>
        <p:txBody>
          <a:bodyPr wrap="none" rtlCol="0">
            <a:spAutoFit/>
          </a:bodyPr>
          <a:lstStyle/>
          <a:p>
            <a:r>
              <a:rPr lang="en-US" altLang="ja-JP" sz="1600" dirty="0">
                <a:solidFill>
                  <a:schemeClr val="accent1"/>
                </a:solidFill>
              </a:rPr>
              <a:t>necessary</a:t>
            </a:r>
            <a:endParaRPr lang="ja-JP" altLang="en-US" sz="1600" dirty="0">
              <a:solidFill>
                <a:schemeClr val="accent1"/>
              </a:solidFill>
            </a:endParaRPr>
          </a:p>
        </p:txBody>
      </p:sp>
      <p:sp>
        <p:nvSpPr>
          <p:cNvPr id="47" name="フローチャート: 判断 46">
            <a:extLst>
              <a:ext uri="{FF2B5EF4-FFF2-40B4-BE49-F238E27FC236}">
                <a16:creationId xmlns:a16="http://schemas.microsoft.com/office/drawing/2014/main" id="{2D0B8B08-C1A0-4739-91D4-340F2650C5F0}"/>
              </a:ext>
            </a:extLst>
          </p:cNvPr>
          <p:cNvSpPr/>
          <p:nvPr/>
        </p:nvSpPr>
        <p:spPr>
          <a:xfrm>
            <a:off x="5813409" y="1587423"/>
            <a:ext cx="1943096" cy="725487"/>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医療現場</a:t>
            </a:r>
            <a:endParaRPr lang="en-US" altLang="ja-JP" sz="1400" dirty="0">
              <a:solidFill>
                <a:schemeClr val="tx1"/>
              </a:solidFill>
            </a:endParaRPr>
          </a:p>
          <a:p>
            <a:pPr algn="ctr"/>
            <a:r>
              <a:rPr lang="ja-JP" altLang="en-US" sz="1400" dirty="0">
                <a:solidFill>
                  <a:schemeClr val="tx1"/>
                </a:solidFill>
              </a:rPr>
              <a:t>状況確認</a:t>
            </a:r>
          </a:p>
        </p:txBody>
      </p:sp>
      <p:sp>
        <p:nvSpPr>
          <p:cNvPr id="50" name="テキスト ボックス 49">
            <a:extLst>
              <a:ext uri="{FF2B5EF4-FFF2-40B4-BE49-F238E27FC236}">
                <a16:creationId xmlns:a16="http://schemas.microsoft.com/office/drawing/2014/main" id="{140546F8-3B52-42F4-B316-C7D5DBA8FCE9}"/>
              </a:ext>
            </a:extLst>
          </p:cNvPr>
          <p:cNvSpPr txBox="1"/>
          <p:nvPr/>
        </p:nvSpPr>
        <p:spPr>
          <a:xfrm>
            <a:off x="7963291" y="1664551"/>
            <a:ext cx="1008033" cy="584775"/>
          </a:xfrm>
          <a:prstGeom prst="rect">
            <a:avLst/>
          </a:prstGeom>
          <a:noFill/>
        </p:spPr>
        <p:txBody>
          <a:bodyPr wrap="none" rtlCol="0">
            <a:spAutoFit/>
          </a:bodyPr>
          <a:lstStyle/>
          <a:p>
            <a:r>
              <a:rPr lang="en-US" altLang="ja-JP" sz="1600" dirty="0">
                <a:solidFill>
                  <a:schemeClr val="accent1"/>
                </a:solidFill>
              </a:rPr>
              <a:t>un-</a:t>
            </a:r>
          </a:p>
          <a:p>
            <a:r>
              <a:rPr lang="en-US" altLang="ja-JP" sz="1600" dirty="0">
                <a:solidFill>
                  <a:schemeClr val="accent1"/>
                </a:solidFill>
              </a:rPr>
              <a:t>necessary</a:t>
            </a:r>
            <a:endParaRPr lang="ja-JP" altLang="en-US" sz="1600" dirty="0">
              <a:solidFill>
                <a:schemeClr val="accent1"/>
              </a:solidFill>
            </a:endParaRPr>
          </a:p>
        </p:txBody>
      </p:sp>
      <p:sp>
        <p:nvSpPr>
          <p:cNvPr id="51" name="テキスト ボックス 50">
            <a:extLst>
              <a:ext uri="{FF2B5EF4-FFF2-40B4-BE49-F238E27FC236}">
                <a16:creationId xmlns:a16="http://schemas.microsoft.com/office/drawing/2014/main" id="{F0D17DAF-7F64-47E5-BF45-737CF94E14D8}"/>
              </a:ext>
            </a:extLst>
          </p:cNvPr>
          <p:cNvSpPr txBox="1"/>
          <p:nvPr/>
        </p:nvSpPr>
        <p:spPr>
          <a:xfrm>
            <a:off x="3144840" y="3802186"/>
            <a:ext cx="1877437" cy="461665"/>
          </a:xfrm>
          <a:prstGeom prst="rect">
            <a:avLst/>
          </a:prstGeom>
          <a:noFill/>
          <a:ln>
            <a:solidFill>
              <a:schemeClr val="accent1"/>
            </a:solidFill>
          </a:ln>
        </p:spPr>
        <p:txBody>
          <a:bodyPr wrap="none" rtlCol="0">
            <a:spAutoFit/>
          </a:bodyPr>
          <a:lstStyle/>
          <a:p>
            <a:pPr algn="ctr"/>
            <a:r>
              <a:rPr lang="ja-JP" altLang="en-US" sz="1200" dirty="0"/>
              <a:t>疾病・問題のメカニズム</a:t>
            </a:r>
            <a:endParaRPr lang="en-US" altLang="ja-JP" sz="1200" dirty="0"/>
          </a:p>
          <a:p>
            <a:pPr algn="ctr"/>
            <a:r>
              <a:rPr lang="ja-JP" altLang="en-US" sz="1200" dirty="0"/>
              <a:t>ステークホルダー分析</a:t>
            </a:r>
          </a:p>
        </p:txBody>
      </p:sp>
      <p:sp>
        <p:nvSpPr>
          <p:cNvPr id="53" name="テキスト ボックス 52">
            <a:extLst>
              <a:ext uri="{FF2B5EF4-FFF2-40B4-BE49-F238E27FC236}">
                <a16:creationId xmlns:a16="http://schemas.microsoft.com/office/drawing/2014/main" id="{675EF061-4459-4705-B7C7-0C6DDA638943}"/>
              </a:ext>
            </a:extLst>
          </p:cNvPr>
          <p:cNvSpPr txBox="1"/>
          <p:nvPr/>
        </p:nvSpPr>
        <p:spPr>
          <a:xfrm>
            <a:off x="3144840" y="4267171"/>
            <a:ext cx="1877437" cy="461665"/>
          </a:xfrm>
          <a:prstGeom prst="rect">
            <a:avLst/>
          </a:prstGeom>
          <a:noFill/>
          <a:ln>
            <a:solidFill>
              <a:schemeClr val="accent1"/>
            </a:solidFill>
          </a:ln>
        </p:spPr>
        <p:txBody>
          <a:bodyPr wrap="square" rtlCol="0">
            <a:spAutoFit/>
          </a:bodyPr>
          <a:lstStyle/>
          <a:p>
            <a:pPr algn="ctr"/>
            <a:r>
              <a:rPr lang="ja-JP" altLang="en-US" sz="1200" dirty="0"/>
              <a:t>ギャップ分析</a:t>
            </a:r>
            <a:endParaRPr lang="en-US" altLang="ja-JP" sz="1200" dirty="0"/>
          </a:p>
          <a:p>
            <a:pPr algn="ctr"/>
            <a:r>
              <a:rPr lang="ja-JP" altLang="en-US" sz="1200" dirty="0"/>
              <a:t>市場分析</a:t>
            </a:r>
          </a:p>
        </p:txBody>
      </p:sp>
      <p:sp>
        <p:nvSpPr>
          <p:cNvPr id="56" name="正方形/長方形 55">
            <a:extLst>
              <a:ext uri="{FF2B5EF4-FFF2-40B4-BE49-F238E27FC236}">
                <a16:creationId xmlns:a16="http://schemas.microsoft.com/office/drawing/2014/main" id="{34705B0D-BB70-479F-931C-B417E30B071B}"/>
              </a:ext>
            </a:extLst>
          </p:cNvPr>
          <p:cNvSpPr/>
          <p:nvPr/>
        </p:nvSpPr>
        <p:spPr>
          <a:xfrm>
            <a:off x="2904692" y="5038613"/>
            <a:ext cx="2366160" cy="4040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Need Criteria</a:t>
            </a:r>
            <a:endParaRPr lang="ja-JP" altLang="en-US" dirty="0"/>
          </a:p>
        </p:txBody>
      </p:sp>
      <p:cxnSp>
        <p:nvCxnSpPr>
          <p:cNvPr id="57" name="直線矢印コネクタ 56">
            <a:extLst>
              <a:ext uri="{FF2B5EF4-FFF2-40B4-BE49-F238E27FC236}">
                <a16:creationId xmlns:a16="http://schemas.microsoft.com/office/drawing/2014/main" id="{54B887AF-5391-44D8-84A7-2B2300DC3974}"/>
              </a:ext>
            </a:extLst>
          </p:cNvPr>
          <p:cNvCxnSpPr>
            <a:cxnSpLocks/>
            <a:stCxn id="53" idx="2"/>
            <a:endCxn id="56" idx="0"/>
          </p:cNvCxnSpPr>
          <p:nvPr/>
        </p:nvCxnSpPr>
        <p:spPr>
          <a:xfrm>
            <a:off x="4083559" y="4728836"/>
            <a:ext cx="4213" cy="30977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64" name="直線矢印コネクタ 63">
            <a:extLst>
              <a:ext uri="{FF2B5EF4-FFF2-40B4-BE49-F238E27FC236}">
                <a16:creationId xmlns:a16="http://schemas.microsoft.com/office/drawing/2014/main" id="{623AF801-CADA-46C7-9131-BF76D1BE0ECA}"/>
              </a:ext>
            </a:extLst>
          </p:cNvPr>
          <p:cNvCxnSpPr>
            <a:cxnSpLocks/>
            <a:stCxn id="56" idx="2"/>
            <a:endCxn id="66" idx="0"/>
          </p:cNvCxnSpPr>
          <p:nvPr/>
        </p:nvCxnSpPr>
        <p:spPr>
          <a:xfrm flipH="1">
            <a:off x="4087772" y="5442663"/>
            <a:ext cx="1" cy="15558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66" name="正方形/長方形 65">
            <a:extLst>
              <a:ext uri="{FF2B5EF4-FFF2-40B4-BE49-F238E27FC236}">
                <a16:creationId xmlns:a16="http://schemas.microsoft.com/office/drawing/2014/main" id="{984DF918-799E-4F6D-A58F-E6AD9B6D1908}"/>
              </a:ext>
            </a:extLst>
          </p:cNvPr>
          <p:cNvSpPr/>
          <p:nvPr/>
        </p:nvSpPr>
        <p:spPr>
          <a:xfrm>
            <a:off x="2904690" y="5598250"/>
            <a:ext cx="2366160" cy="4040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Concept Map</a:t>
            </a:r>
            <a:endParaRPr lang="ja-JP" altLang="en-US" dirty="0"/>
          </a:p>
        </p:txBody>
      </p:sp>
      <p:cxnSp>
        <p:nvCxnSpPr>
          <p:cNvPr id="71" name="直線矢印コネクタ 70">
            <a:extLst>
              <a:ext uri="{FF2B5EF4-FFF2-40B4-BE49-F238E27FC236}">
                <a16:creationId xmlns:a16="http://schemas.microsoft.com/office/drawing/2014/main" id="{BF8733CD-D94D-4825-AAB3-C0152DE7E6FF}"/>
              </a:ext>
            </a:extLst>
          </p:cNvPr>
          <p:cNvCxnSpPr>
            <a:cxnSpLocks/>
            <a:stCxn id="66" idx="2"/>
            <a:endCxn id="73" idx="0"/>
          </p:cNvCxnSpPr>
          <p:nvPr/>
        </p:nvCxnSpPr>
        <p:spPr>
          <a:xfrm>
            <a:off x="4087771" y="6002300"/>
            <a:ext cx="4397" cy="343024"/>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73" name="テキスト ボックス 72">
            <a:extLst>
              <a:ext uri="{FF2B5EF4-FFF2-40B4-BE49-F238E27FC236}">
                <a16:creationId xmlns:a16="http://schemas.microsoft.com/office/drawing/2014/main" id="{0E7FA677-93FA-4462-8E79-26193B387943}"/>
              </a:ext>
            </a:extLst>
          </p:cNvPr>
          <p:cNvSpPr txBox="1"/>
          <p:nvPr/>
        </p:nvSpPr>
        <p:spPr>
          <a:xfrm>
            <a:off x="2673349" y="6345324"/>
            <a:ext cx="2837636" cy="369332"/>
          </a:xfrm>
          <a:prstGeom prst="rect">
            <a:avLst/>
          </a:prstGeom>
          <a:noFill/>
        </p:spPr>
        <p:txBody>
          <a:bodyPr wrap="none" rtlCol="0">
            <a:spAutoFit/>
          </a:bodyPr>
          <a:lstStyle/>
          <a:p>
            <a:r>
              <a:rPr lang="ja-JP" altLang="en-US" dirty="0"/>
              <a:t>コーディネーター </a:t>
            </a:r>
            <a:r>
              <a:rPr lang="en-US" altLang="ja-JP" dirty="0"/>
              <a:t>or </a:t>
            </a:r>
            <a:r>
              <a:rPr lang="ja-JP" altLang="en-US" dirty="0"/>
              <a:t>企業</a:t>
            </a:r>
          </a:p>
        </p:txBody>
      </p:sp>
      <p:cxnSp>
        <p:nvCxnSpPr>
          <p:cNvPr id="6" name="直線矢印コネクタ 5">
            <a:extLst>
              <a:ext uri="{FF2B5EF4-FFF2-40B4-BE49-F238E27FC236}">
                <a16:creationId xmlns:a16="http://schemas.microsoft.com/office/drawing/2014/main" id="{7EB2AC2C-AA7A-493A-B5EA-68C0E80D0E04}"/>
              </a:ext>
            </a:extLst>
          </p:cNvPr>
          <p:cNvCxnSpPr/>
          <p:nvPr/>
        </p:nvCxnSpPr>
        <p:spPr>
          <a:xfrm flipV="1">
            <a:off x="4713040" y="2096176"/>
            <a:ext cx="0" cy="651327"/>
          </a:xfrm>
          <a:prstGeom prst="straightConnector1">
            <a:avLst/>
          </a:prstGeom>
          <a:ln w="127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4" name="フローチャート: 判断 33">
            <a:extLst>
              <a:ext uri="{FF2B5EF4-FFF2-40B4-BE49-F238E27FC236}">
                <a16:creationId xmlns:a16="http://schemas.microsoft.com/office/drawing/2014/main" id="{042FACA2-3C59-448B-AAD1-E2AC6C9A8772}"/>
              </a:ext>
            </a:extLst>
          </p:cNvPr>
          <p:cNvSpPr/>
          <p:nvPr/>
        </p:nvSpPr>
        <p:spPr>
          <a:xfrm>
            <a:off x="5813410" y="3822807"/>
            <a:ext cx="1943096" cy="435780"/>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医療現場</a:t>
            </a:r>
            <a:endParaRPr lang="en-US" altLang="ja-JP" sz="1100" dirty="0">
              <a:solidFill>
                <a:schemeClr val="tx1"/>
              </a:solidFill>
            </a:endParaRPr>
          </a:p>
          <a:p>
            <a:pPr algn="ctr"/>
            <a:r>
              <a:rPr lang="ja-JP" altLang="en-US" sz="1100" dirty="0">
                <a:solidFill>
                  <a:schemeClr val="tx1"/>
                </a:solidFill>
              </a:rPr>
              <a:t>状況確認</a:t>
            </a:r>
          </a:p>
        </p:txBody>
      </p:sp>
      <p:cxnSp>
        <p:nvCxnSpPr>
          <p:cNvPr id="36" name="直線矢印コネクタ 35">
            <a:extLst>
              <a:ext uri="{FF2B5EF4-FFF2-40B4-BE49-F238E27FC236}">
                <a16:creationId xmlns:a16="http://schemas.microsoft.com/office/drawing/2014/main" id="{EBC503BC-9539-4FEC-A033-50257E8EDD7B}"/>
              </a:ext>
            </a:extLst>
          </p:cNvPr>
          <p:cNvCxnSpPr>
            <a:cxnSpLocks/>
            <a:stCxn id="51" idx="3"/>
            <a:endCxn id="34" idx="1"/>
          </p:cNvCxnSpPr>
          <p:nvPr/>
        </p:nvCxnSpPr>
        <p:spPr>
          <a:xfrm>
            <a:off x="5022277" y="4033019"/>
            <a:ext cx="791133" cy="767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43" name="テキスト ボックス 42">
            <a:extLst>
              <a:ext uri="{FF2B5EF4-FFF2-40B4-BE49-F238E27FC236}">
                <a16:creationId xmlns:a16="http://schemas.microsoft.com/office/drawing/2014/main" id="{3A0D455B-F2D3-42A2-89D9-4B36B48DB1B0}"/>
              </a:ext>
            </a:extLst>
          </p:cNvPr>
          <p:cNvSpPr txBox="1"/>
          <p:nvPr/>
        </p:nvSpPr>
        <p:spPr>
          <a:xfrm>
            <a:off x="5068395" y="3715872"/>
            <a:ext cx="885179" cy="338554"/>
          </a:xfrm>
          <a:prstGeom prst="rect">
            <a:avLst/>
          </a:prstGeom>
          <a:noFill/>
          <a:ln w="12700">
            <a:noFill/>
          </a:ln>
        </p:spPr>
        <p:txBody>
          <a:bodyPr wrap="none" rtlCol="0">
            <a:spAutoFit/>
          </a:bodyPr>
          <a:lstStyle/>
          <a:p>
            <a:r>
              <a:rPr lang="en-US" altLang="ja-JP" sz="1600" dirty="0">
                <a:solidFill>
                  <a:schemeClr val="accent1"/>
                </a:solidFill>
              </a:rPr>
              <a:t>unclear</a:t>
            </a:r>
            <a:endParaRPr lang="ja-JP" altLang="en-US" sz="1600" dirty="0">
              <a:solidFill>
                <a:schemeClr val="accent1"/>
              </a:solidFill>
            </a:endParaRPr>
          </a:p>
        </p:txBody>
      </p:sp>
      <p:sp>
        <p:nvSpPr>
          <p:cNvPr id="48" name="フローチャート: 判断 47">
            <a:extLst>
              <a:ext uri="{FF2B5EF4-FFF2-40B4-BE49-F238E27FC236}">
                <a16:creationId xmlns:a16="http://schemas.microsoft.com/office/drawing/2014/main" id="{A674BBF2-62E6-419D-BCF7-2F3598D2A829}"/>
              </a:ext>
            </a:extLst>
          </p:cNvPr>
          <p:cNvSpPr/>
          <p:nvPr/>
        </p:nvSpPr>
        <p:spPr>
          <a:xfrm>
            <a:off x="5813409" y="4276712"/>
            <a:ext cx="1943096" cy="461665"/>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市場</a:t>
            </a:r>
            <a:endParaRPr lang="en-US" altLang="ja-JP" sz="1100" dirty="0">
              <a:solidFill>
                <a:schemeClr val="tx1"/>
              </a:solidFill>
            </a:endParaRPr>
          </a:p>
          <a:p>
            <a:pPr algn="ctr"/>
            <a:r>
              <a:rPr lang="ja-JP" altLang="en-US" sz="1100" dirty="0">
                <a:solidFill>
                  <a:schemeClr val="tx1"/>
                </a:solidFill>
              </a:rPr>
              <a:t>状況確認</a:t>
            </a:r>
          </a:p>
        </p:txBody>
      </p:sp>
      <p:cxnSp>
        <p:nvCxnSpPr>
          <p:cNvPr id="49" name="コネクタ: カギ線 48">
            <a:extLst>
              <a:ext uri="{FF2B5EF4-FFF2-40B4-BE49-F238E27FC236}">
                <a16:creationId xmlns:a16="http://schemas.microsoft.com/office/drawing/2014/main" id="{C369CCB7-C4B8-4FFB-888A-F05AADF486C3}"/>
              </a:ext>
            </a:extLst>
          </p:cNvPr>
          <p:cNvCxnSpPr>
            <a:cxnSpLocks/>
            <a:stCxn id="34" idx="0"/>
            <a:endCxn id="8" idx="3"/>
          </p:cNvCxnSpPr>
          <p:nvPr/>
        </p:nvCxnSpPr>
        <p:spPr>
          <a:xfrm rot="16200000" flipV="1">
            <a:off x="5815968" y="2853817"/>
            <a:ext cx="175299" cy="1762682"/>
          </a:xfrm>
          <a:prstGeom prst="bentConnector2">
            <a:avLst/>
          </a:prstGeom>
          <a:ln w="127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a:extLst>
              <a:ext uri="{FF2B5EF4-FFF2-40B4-BE49-F238E27FC236}">
                <a16:creationId xmlns:a16="http://schemas.microsoft.com/office/drawing/2014/main" id="{65A30CA3-94C0-4509-9DC5-28DA3C821529}"/>
              </a:ext>
            </a:extLst>
          </p:cNvPr>
          <p:cNvCxnSpPr>
            <a:cxnSpLocks/>
            <a:stCxn id="53" idx="3"/>
            <a:endCxn id="48" idx="1"/>
          </p:cNvCxnSpPr>
          <p:nvPr/>
        </p:nvCxnSpPr>
        <p:spPr>
          <a:xfrm>
            <a:off x="5022277" y="4498004"/>
            <a:ext cx="791132" cy="954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58" name="テキスト ボックス 57">
            <a:extLst>
              <a:ext uri="{FF2B5EF4-FFF2-40B4-BE49-F238E27FC236}">
                <a16:creationId xmlns:a16="http://schemas.microsoft.com/office/drawing/2014/main" id="{A1D86202-1EE6-4984-96CF-4A30D9AE17A0}"/>
              </a:ext>
            </a:extLst>
          </p:cNvPr>
          <p:cNvSpPr txBox="1"/>
          <p:nvPr/>
        </p:nvSpPr>
        <p:spPr>
          <a:xfrm>
            <a:off x="5068394" y="4185759"/>
            <a:ext cx="885179" cy="338554"/>
          </a:xfrm>
          <a:prstGeom prst="rect">
            <a:avLst/>
          </a:prstGeom>
          <a:noFill/>
          <a:ln w="12700">
            <a:noFill/>
          </a:ln>
        </p:spPr>
        <p:txBody>
          <a:bodyPr wrap="none" rtlCol="0">
            <a:spAutoFit/>
          </a:bodyPr>
          <a:lstStyle/>
          <a:p>
            <a:r>
              <a:rPr lang="en-US" altLang="ja-JP" sz="1600" dirty="0">
                <a:solidFill>
                  <a:schemeClr val="accent1"/>
                </a:solidFill>
              </a:rPr>
              <a:t>unclear</a:t>
            </a:r>
            <a:endParaRPr lang="ja-JP" altLang="en-US" sz="1600" dirty="0">
              <a:solidFill>
                <a:schemeClr val="accent1"/>
              </a:solidFill>
            </a:endParaRPr>
          </a:p>
        </p:txBody>
      </p:sp>
      <p:cxnSp>
        <p:nvCxnSpPr>
          <p:cNvPr id="78" name="コネクタ: カギ線 77">
            <a:extLst>
              <a:ext uri="{FF2B5EF4-FFF2-40B4-BE49-F238E27FC236}">
                <a16:creationId xmlns:a16="http://schemas.microsoft.com/office/drawing/2014/main" id="{017D51AE-96C0-4536-9DD5-303041313768}"/>
              </a:ext>
            </a:extLst>
          </p:cNvPr>
          <p:cNvCxnSpPr>
            <a:cxnSpLocks/>
            <a:stCxn id="48" idx="3"/>
            <a:endCxn id="4" idx="3"/>
          </p:cNvCxnSpPr>
          <p:nvPr/>
        </p:nvCxnSpPr>
        <p:spPr>
          <a:xfrm flipH="1" flipV="1">
            <a:off x="4657727" y="1064435"/>
            <a:ext cx="3098778" cy="3443110"/>
          </a:xfrm>
          <a:prstGeom prst="bentConnector3">
            <a:avLst>
              <a:gd name="adj1" fmla="val -7377"/>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2" name="コネクタ: カギ線 81">
            <a:extLst>
              <a:ext uri="{FF2B5EF4-FFF2-40B4-BE49-F238E27FC236}">
                <a16:creationId xmlns:a16="http://schemas.microsoft.com/office/drawing/2014/main" id="{61E851C9-81A1-47AB-A5F7-7E902553BC35}"/>
              </a:ext>
            </a:extLst>
          </p:cNvPr>
          <p:cNvCxnSpPr>
            <a:cxnSpLocks/>
            <a:stCxn id="34" idx="3"/>
          </p:cNvCxnSpPr>
          <p:nvPr/>
        </p:nvCxnSpPr>
        <p:spPr>
          <a:xfrm flipH="1" flipV="1">
            <a:off x="4657727" y="1064435"/>
            <a:ext cx="3098779" cy="2976262"/>
          </a:xfrm>
          <a:prstGeom prst="bentConnector3">
            <a:avLst>
              <a:gd name="adj1" fmla="val -7377"/>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3" name="左中かっこ 2">
            <a:extLst>
              <a:ext uri="{FF2B5EF4-FFF2-40B4-BE49-F238E27FC236}">
                <a16:creationId xmlns:a16="http://schemas.microsoft.com/office/drawing/2014/main" id="{EB749869-BECF-4C04-8A09-875FE3AA411E}"/>
              </a:ext>
            </a:extLst>
          </p:cNvPr>
          <p:cNvSpPr/>
          <p:nvPr/>
        </p:nvSpPr>
        <p:spPr>
          <a:xfrm>
            <a:off x="1612249" y="1276682"/>
            <a:ext cx="403645" cy="159034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0" name="左中かっこ 39">
            <a:extLst>
              <a:ext uri="{FF2B5EF4-FFF2-40B4-BE49-F238E27FC236}">
                <a16:creationId xmlns:a16="http://schemas.microsoft.com/office/drawing/2014/main" id="{801C9480-4183-40A6-BD83-1DDB735821A0}"/>
              </a:ext>
            </a:extLst>
          </p:cNvPr>
          <p:cNvSpPr/>
          <p:nvPr/>
        </p:nvSpPr>
        <p:spPr>
          <a:xfrm>
            <a:off x="1602333" y="3195804"/>
            <a:ext cx="403646" cy="212867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9139664F-219F-4266-A268-F22E3206EFED}"/>
              </a:ext>
            </a:extLst>
          </p:cNvPr>
          <p:cNvSpPr txBox="1"/>
          <p:nvPr/>
        </p:nvSpPr>
        <p:spPr>
          <a:xfrm>
            <a:off x="833815" y="1911510"/>
            <a:ext cx="646331" cy="369332"/>
          </a:xfrm>
          <a:prstGeom prst="rect">
            <a:avLst/>
          </a:prstGeom>
          <a:noFill/>
        </p:spPr>
        <p:txBody>
          <a:bodyPr wrap="none" rtlCol="0">
            <a:spAutoFit/>
          </a:bodyPr>
          <a:lstStyle/>
          <a:p>
            <a:r>
              <a:rPr kumimoji="1" lang="ja-JP" altLang="en-US" dirty="0"/>
              <a:t>整理</a:t>
            </a:r>
          </a:p>
        </p:txBody>
      </p:sp>
      <p:sp>
        <p:nvSpPr>
          <p:cNvPr id="44" name="テキスト ボックス 43">
            <a:extLst>
              <a:ext uri="{FF2B5EF4-FFF2-40B4-BE49-F238E27FC236}">
                <a16:creationId xmlns:a16="http://schemas.microsoft.com/office/drawing/2014/main" id="{15BCCD65-BF9E-4347-A079-7A73A9D5ACBC}"/>
              </a:ext>
            </a:extLst>
          </p:cNvPr>
          <p:cNvSpPr txBox="1"/>
          <p:nvPr/>
        </p:nvSpPr>
        <p:spPr>
          <a:xfrm>
            <a:off x="853020" y="4128671"/>
            <a:ext cx="646331" cy="369332"/>
          </a:xfrm>
          <a:prstGeom prst="rect">
            <a:avLst/>
          </a:prstGeom>
          <a:noFill/>
        </p:spPr>
        <p:txBody>
          <a:bodyPr wrap="none" rtlCol="0">
            <a:spAutoFit/>
          </a:bodyPr>
          <a:lstStyle/>
          <a:p>
            <a:r>
              <a:rPr kumimoji="1" lang="ja-JP" altLang="en-US" dirty="0"/>
              <a:t>整頓</a:t>
            </a:r>
          </a:p>
        </p:txBody>
      </p:sp>
    </p:spTree>
    <p:extLst>
      <p:ext uri="{BB962C8B-B14F-4D97-AF65-F5344CB8AC3E}">
        <p14:creationId xmlns:p14="http://schemas.microsoft.com/office/powerpoint/2010/main" val="586958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06C43D1-969B-4AD8-B854-40D1E9094153}"/>
              </a:ext>
            </a:extLst>
          </p:cNvPr>
          <p:cNvSpPr txBox="1"/>
          <p:nvPr/>
        </p:nvSpPr>
        <p:spPr>
          <a:xfrm>
            <a:off x="220132" y="1473311"/>
            <a:ext cx="5519460" cy="338554"/>
          </a:xfrm>
          <a:prstGeom prst="rect">
            <a:avLst/>
          </a:prstGeom>
          <a:noFill/>
        </p:spPr>
        <p:txBody>
          <a:bodyPr wrap="none" rtlCol="0">
            <a:spAutoFit/>
          </a:bodyPr>
          <a:lstStyle/>
          <a:p>
            <a:r>
              <a:rPr kumimoji="1" lang="ja-JP" altLang="en-US" sz="1600" dirty="0">
                <a:solidFill>
                  <a:schemeClr val="accent1"/>
                </a:solidFill>
              </a:rPr>
              <a:t>戦略的フォーカス：どの要素を確認すべきかを整理する。</a:t>
            </a:r>
          </a:p>
        </p:txBody>
      </p:sp>
      <p:graphicFrame>
        <p:nvGraphicFramePr>
          <p:cNvPr id="5" name="表 5">
            <a:extLst>
              <a:ext uri="{FF2B5EF4-FFF2-40B4-BE49-F238E27FC236}">
                <a16:creationId xmlns:a16="http://schemas.microsoft.com/office/drawing/2014/main" id="{518C5AC0-416C-4717-8380-A466E69228ED}"/>
              </a:ext>
            </a:extLst>
          </p:cNvPr>
          <p:cNvGraphicFramePr>
            <a:graphicFrameLocks noGrp="1"/>
          </p:cNvGraphicFramePr>
          <p:nvPr>
            <p:extLst>
              <p:ext uri="{D42A27DB-BD31-4B8C-83A1-F6EECF244321}">
                <p14:modId xmlns:p14="http://schemas.microsoft.com/office/powerpoint/2010/main" val="1381228431"/>
              </p:ext>
            </p:extLst>
          </p:nvPr>
        </p:nvGraphicFramePr>
        <p:xfrm>
          <a:off x="245534" y="1803398"/>
          <a:ext cx="8678334" cy="4919135"/>
        </p:xfrm>
        <a:graphic>
          <a:graphicData uri="http://schemas.openxmlformats.org/drawingml/2006/table">
            <a:tbl>
              <a:tblPr firstRow="1" bandRow="1">
                <a:tableStyleId>{5C22544A-7EE6-4342-B048-85BDC9FD1C3A}</a:tableStyleId>
              </a:tblPr>
              <a:tblGrid>
                <a:gridCol w="2892778">
                  <a:extLst>
                    <a:ext uri="{9D8B030D-6E8A-4147-A177-3AD203B41FA5}">
                      <a16:colId xmlns:a16="http://schemas.microsoft.com/office/drawing/2014/main" val="2196691782"/>
                    </a:ext>
                  </a:extLst>
                </a:gridCol>
                <a:gridCol w="2892778">
                  <a:extLst>
                    <a:ext uri="{9D8B030D-6E8A-4147-A177-3AD203B41FA5}">
                      <a16:colId xmlns:a16="http://schemas.microsoft.com/office/drawing/2014/main" val="2570145029"/>
                    </a:ext>
                  </a:extLst>
                </a:gridCol>
                <a:gridCol w="2892778">
                  <a:extLst>
                    <a:ext uri="{9D8B030D-6E8A-4147-A177-3AD203B41FA5}">
                      <a16:colId xmlns:a16="http://schemas.microsoft.com/office/drawing/2014/main" val="3040410567"/>
                    </a:ext>
                  </a:extLst>
                </a:gridCol>
              </a:tblGrid>
              <a:tr h="497135">
                <a:tc>
                  <a:txBody>
                    <a:bodyPr/>
                    <a:lstStyle/>
                    <a:p>
                      <a:r>
                        <a:rPr kumimoji="1" lang="ja-JP" altLang="en-US" dirty="0"/>
                        <a:t>確認項目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a:t>わかっていること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a:t>わからないこと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0239702"/>
                  </a:ext>
                </a:extLst>
              </a:tr>
              <a:tr h="560695">
                <a:tc>
                  <a:txBody>
                    <a:bodyPr/>
                    <a:lstStyle/>
                    <a:p>
                      <a:r>
                        <a:rPr lang="en-US" altLang="ja-JP" sz="1400" dirty="0">
                          <a:sym typeface="Wingdings" panose="05000000000000000000" pitchFamily="2" charset="2"/>
                        </a:rPr>
                        <a:t>WHOM</a:t>
                      </a:r>
                      <a:r>
                        <a:rPr lang="ja-JP" altLang="en-US" sz="1400" dirty="0">
                          <a:sym typeface="Wingdings" panose="05000000000000000000" pitchFamily="2" charset="2"/>
                        </a:rPr>
                        <a:t>　（顧客）</a:t>
                      </a:r>
                      <a:endParaRPr lang="en-US" altLang="ja-JP" sz="1400" dirty="0">
                        <a:sym typeface="Wingdings" panose="05000000000000000000" pitchFamily="2" charset="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4247911"/>
                  </a:ext>
                </a:extLst>
              </a:tr>
              <a:tr h="5606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ym typeface="Wingdings" panose="05000000000000000000" pitchFamily="2" charset="2"/>
                        </a:rPr>
                        <a:t>WHEN</a:t>
                      </a:r>
                      <a:r>
                        <a:rPr lang="ja-JP" altLang="en-US" sz="1400" dirty="0">
                          <a:sym typeface="Wingdings" panose="05000000000000000000" pitchFamily="2" charset="2"/>
                        </a:rPr>
                        <a:t>　</a:t>
                      </a:r>
                      <a:r>
                        <a:rPr lang="en-US" altLang="ja-JP" sz="1400" dirty="0">
                          <a:sym typeface="Wingdings" panose="05000000000000000000" pitchFamily="2" charset="2"/>
                        </a:rPr>
                        <a:t> </a:t>
                      </a:r>
                      <a:r>
                        <a:rPr lang="ja-JP" altLang="en-US" sz="1400" dirty="0">
                          <a:sym typeface="Wingdings" panose="05000000000000000000" pitchFamily="2" charset="2"/>
                        </a:rPr>
                        <a:t>（どんな時）</a:t>
                      </a:r>
                      <a:endParaRPr lang="en-US" altLang="ja-JP" sz="1400" dirty="0">
                        <a:sym typeface="Wingdings" panose="05000000000000000000" pitchFamily="2" charset="2"/>
                      </a:endParaRPr>
                    </a:p>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2528545"/>
                  </a:ext>
                </a:extLst>
              </a:tr>
              <a:tr h="497135">
                <a:tc>
                  <a:txBody>
                    <a:bodyPr/>
                    <a:lstStyle/>
                    <a:p>
                      <a:r>
                        <a:rPr lang="en-US" altLang="ja-JP" sz="1400" dirty="0">
                          <a:sym typeface="Wingdings" panose="05000000000000000000" pitchFamily="2" charset="2"/>
                        </a:rPr>
                        <a:t>WHERE</a:t>
                      </a:r>
                      <a:r>
                        <a:rPr lang="ja-JP" altLang="en-US" sz="1400" dirty="0">
                          <a:sym typeface="Wingdings" panose="05000000000000000000" pitchFamily="2" charset="2"/>
                        </a:rPr>
                        <a:t>　（どこで）</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2489423"/>
                  </a:ext>
                </a:extLst>
              </a:tr>
              <a:tr h="5606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ym typeface="Wingdings" panose="05000000000000000000" pitchFamily="2" charset="2"/>
                        </a:rPr>
                        <a:t>WHAT</a:t>
                      </a:r>
                      <a:r>
                        <a:rPr lang="ja-JP" altLang="en-US" sz="1400" dirty="0">
                          <a:sym typeface="Wingdings" panose="05000000000000000000" pitchFamily="2" charset="2"/>
                        </a:rPr>
                        <a:t>　（何を）</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7459215"/>
                  </a:ext>
                </a:extLst>
              </a:tr>
              <a:tr h="5606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ym typeface="Wingdings" panose="05000000000000000000" pitchFamily="2" charset="2"/>
                        </a:rPr>
                        <a:t>HOW</a:t>
                      </a:r>
                      <a:r>
                        <a:rPr lang="ja-JP" altLang="en-US" sz="1400" dirty="0">
                          <a:sym typeface="Wingdings" panose="05000000000000000000" pitchFamily="2" charset="2"/>
                        </a:rPr>
                        <a:t>　（どうしたい）</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79176978"/>
                  </a:ext>
                </a:extLst>
              </a:tr>
              <a:tr h="5606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ym typeface="Wingdings" panose="05000000000000000000" pitchFamily="2" charset="2"/>
                        </a:rPr>
                        <a:t>WHY</a:t>
                      </a:r>
                      <a:r>
                        <a:rPr lang="ja-JP" altLang="en-US" sz="1400" dirty="0">
                          <a:sym typeface="Wingdings" panose="05000000000000000000" pitchFamily="2" charset="2"/>
                        </a:rPr>
                        <a:t>　（何故）</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9867788"/>
                  </a:ext>
                </a:extLst>
              </a:tr>
              <a:tr h="5606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ym typeface="Wingdings" panose="05000000000000000000" pitchFamily="2" charset="2"/>
                        </a:rPr>
                        <a:t>医療分野</a:t>
                      </a:r>
                      <a:r>
                        <a:rPr lang="en-US" altLang="ja-JP" sz="1400" dirty="0">
                          <a:sym typeface="Wingdings" panose="05000000000000000000" pitchFamily="2" charset="2"/>
                        </a:rPr>
                        <a:t>/</a:t>
                      </a:r>
                      <a:r>
                        <a:rPr lang="ja-JP" altLang="en-US" sz="1400" dirty="0">
                          <a:sym typeface="Wingdings" panose="05000000000000000000" pitchFamily="2" charset="2"/>
                        </a:rPr>
                        <a:t>社会に与えうる効果</a:t>
                      </a:r>
                      <a:endParaRPr lang="en-US" altLang="ja-JP" sz="1400"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242426"/>
                  </a:ext>
                </a:extLst>
              </a:tr>
              <a:tr h="560695">
                <a:tc>
                  <a:txBody>
                    <a:bodyPr/>
                    <a:lstStyle/>
                    <a:p>
                      <a:r>
                        <a:rPr kumimoji="1" lang="ja-JP" altLang="en-US" sz="1400"/>
                        <a:t>市場性（</a:t>
                      </a:r>
                      <a:r>
                        <a:rPr kumimoji="1" lang="en-US" altLang="ja-JP" sz="1400" dirty="0"/>
                        <a:t>or </a:t>
                      </a:r>
                      <a:r>
                        <a:rPr kumimoji="1" lang="ja-JP" altLang="en-US" sz="1400"/>
                        <a:t>一般性）</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5217711"/>
                  </a:ext>
                </a:extLst>
              </a:tr>
            </a:tbl>
          </a:graphicData>
        </a:graphic>
      </p:graphicFrame>
      <p:sp>
        <p:nvSpPr>
          <p:cNvPr id="10" name="正方形/長方形 9">
            <a:extLst>
              <a:ext uri="{FF2B5EF4-FFF2-40B4-BE49-F238E27FC236}">
                <a16:creationId xmlns:a16="http://schemas.microsoft.com/office/drawing/2014/main" id="{84AE40CD-C6F3-46F6-BA33-5A388C936EA8}"/>
              </a:ext>
            </a:extLst>
          </p:cNvPr>
          <p:cNvSpPr/>
          <p:nvPr/>
        </p:nvSpPr>
        <p:spPr>
          <a:xfrm>
            <a:off x="245534" y="135467"/>
            <a:ext cx="8678334" cy="11853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タイトル 1">
            <a:extLst>
              <a:ext uri="{FF2B5EF4-FFF2-40B4-BE49-F238E27FC236}">
                <a16:creationId xmlns:a16="http://schemas.microsoft.com/office/drawing/2014/main" id="{E35E80C7-2486-4AAE-9311-9932D3A5EC80}"/>
              </a:ext>
            </a:extLst>
          </p:cNvPr>
          <p:cNvSpPr>
            <a:spLocks noGrp="1"/>
          </p:cNvSpPr>
          <p:nvPr>
            <p:ph type="title"/>
          </p:nvPr>
        </p:nvSpPr>
        <p:spPr>
          <a:xfrm>
            <a:off x="249088" y="135467"/>
            <a:ext cx="1469643" cy="447674"/>
          </a:xfrm>
          <a:solidFill>
            <a:schemeClr val="accent1"/>
          </a:solidFill>
        </p:spPr>
        <p:txBody>
          <a:bodyPr>
            <a:normAutofit fontScale="90000"/>
          </a:bodyPr>
          <a:lstStyle/>
          <a:p>
            <a:r>
              <a:rPr kumimoji="1" lang="en-US" altLang="ja-JP" sz="3600" dirty="0">
                <a:solidFill>
                  <a:schemeClr val="bg1"/>
                </a:solidFill>
                <a:latin typeface="ＭＳ Ｐゴシック" panose="020B0600070205080204" pitchFamily="50" charset="-128"/>
                <a:ea typeface="ＭＳ Ｐゴシック" panose="020B0600070205080204" pitchFamily="50" charset="-128"/>
              </a:rPr>
              <a:t>VOICE</a:t>
            </a:r>
            <a:endParaRPr kumimoji="1" lang="ja-JP" altLang="en-US" sz="3600" dirty="0">
              <a:solidFill>
                <a:schemeClr val="bg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572997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15D642-C811-4A95-B4C2-D2A7D2362814}"/>
              </a:ext>
            </a:extLst>
          </p:cNvPr>
          <p:cNvSpPr>
            <a:spLocks noGrp="1"/>
          </p:cNvSpPr>
          <p:nvPr>
            <p:ph type="title"/>
          </p:nvPr>
        </p:nvSpPr>
        <p:spPr>
          <a:xfrm>
            <a:off x="232833" y="173037"/>
            <a:ext cx="7186083" cy="447674"/>
          </a:xfrm>
          <a:solidFill>
            <a:schemeClr val="accent1"/>
          </a:solidFill>
        </p:spPr>
        <p:txBody>
          <a:bodyPr>
            <a:normAutofit fontScale="90000"/>
          </a:bodyPr>
          <a:lstStyle/>
          <a:p>
            <a:r>
              <a:rPr kumimoji="1" lang="en-US" altLang="ja-JP" sz="3600" dirty="0">
                <a:solidFill>
                  <a:schemeClr val="bg1"/>
                </a:solidFill>
                <a:latin typeface="ＭＳ Ｐゴシック" panose="020B0600070205080204" pitchFamily="50" charset="-128"/>
                <a:ea typeface="ＭＳ Ｐゴシック" panose="020B0600070205080204" pitchFamily="50" charset="-128"/>
              </a:rPr>
              <a:t>Need Statement</a:t>
            </a:r>
            <a:endParaRPr kumimoji="1" lang="ja-JP" altLang="en-US" sz="3600" dirty="0">
              <a:solidFill>
                <a:schemeClr val="bg1"/>
              </a:solidFill>
              <a:latin typeface="ＭＳ Ｐゴシック" panose="020B0600070205080204" pitchFamily="50" charset="-128"/>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765C29E1-BDF9-400D-805B-0F4B0C4E4F8F}"/>
              </a:ext>
            </a:extLst>
          </p:cNvPr>
          <p:cNvSpPr/>
          <p:nvPr/>
        </p:nvSpPr>
        <p:spPr>
          <a:xfrm>
            <a:off x="232833" y="990598"/>
            <a:ext cx="8678334" cy="11853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1">
            <a:extLst>
              <a:ext uri="{FF2B5EF4-FFF2-40B4-BE49-F238E27FC236}">
                <a16:creationId xmlns:a16="http://schemas.microsoft.com/office/drawing/2014/main" id="{0FD77DE1-C64E-4BFB-9E13-D71B506FEA08}"/>
              </a:ext>
            </a:extLst>
          </p:cNvPr>
          <p:cNvSpPr txBox="1">
            <a:spLocks/>
          </p:cNvSpPr>
          <p:nvPr/>
        </p:nvSpPr>
        <p:spPr>
          <a:xfrm>
            <a:off x="236387" y="990598"/>
            <a:ext cx="1469643" cy="447674"/>
          </a:xfrm>
          <a:prstGeom prst="rect">
            <a:avLst/>
          </a:prstGeom>
          <a:solidFill>
            <a:schemeClr val="accent1"/>
          </a:solidFill>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600" dirty="0">
                <a:solidFill>
                  <a:schemeClr val="bg1"/>
                </a:solidFill>
                <a:latin typeface="ＭＳ Ｐゴシック" panose="020B0600070205080204" pitchFamily="50" charset="-128"/>
                <a:ea typeface="ＭＳ Ｐゴシック" panose="020B0600070205080204" pitchFamily="50" charset="-128"/>
              </a:rPr>
              <a:t>問題</a:t>
            </a:r>
          </a:p>
        </p:txBody>
      </p:sp>
      <p:graphicFrame>
        <p:nvGraphicFramePr>
          <p:cNvPr id="8" name="表 8">
            <a:extLst>
              <a:ext uri="{FF2B5EF4-FFF2-40B4-BE49-F238E27FC236}">
                <a16:creationId xmlns:a16="http://schemas.microsoft.com/office/drawing/2014/main" id="{E6080A77-5829-4858-81C8-7BDEB1D1C178}"/>
              </a:ext>
            </a:extLst>
          </p:cNvPr>
          <p:cNvGraphicFramePr>
            <a:graphicFrameLocks noGrp="1"/>
          </p:cNvGraphicFramePr>
          <p:nvPr>
            <p:extLst>
              <p:ext uri="{D42A27DB-BD31-4B8C-83A1-F6EECF244321}">
                <p14:modId xmlns:p14="http://schemas.microsoft.com/office/powerpoint/2010/main" val="3888956164"/>
              </p:ext>
            </p:extLst>
          </p:nvPr>
        </p:nvGraphicFramePr>
        <p:xfrm>
          <a:off x="232833" y="3016249"/>
          <a:ext cx="8678334" cy="3547533"/>
        </p:xfrm>
        <a:graphic>
          <a:graphicData uri="http://schemas.openxmlformats.org/drawingml/2006/table">
            <a:tbl>
              <a:tblPr firstRow="1" bandRow="1">
                <a:tableStyleId>{5C22544A-7EE6-4342-B048-85BDC9FD1C3A}</a:tableStyleId>
              </a:tblPr>
              <a:tblGrid>
                <a:gridCol w="1248834">
                  <a:extLst>
                    <a:ext uri="{9D8B030D-6E8A-4147-A177-3AD203B41FA5}">
                      <a16:colId xmlns:a16="http://schemas.microsoft.com/office/drawing/2014/main" val="3008679413"/>
                    </a:ext>
                  </a:extLst>
                </a:gridCol>
                <a:gridCol w="7429500">
                  <a:extLst>
                    <a:ext uri="{9D8B030D-6E8A-4147-A177-3AD203B41FA5}">
                      <a16:colId xmlns:a16="http://schemas.microsoft.com/office/drawing/2014/main" val="3653891622"/>
                    </a:ext>
                  </a:extLst>
                </a:gridCol>
              </a:tblGrid>
              <a:tr h="1182511">
                <a:tc>
                  <a:txBody>
                    <a:bodyPr/>
                    <a:lstStyle/>
                    <a:p>
                      <a:r>
                        <a:rPr kumimoji="1" lang="en-US" altLang="ja-JP" dirty="0"/>
                        <a:t>A way to</a:t>
                      </a:r>
                    </a:p>
                    <a:p>
                      <a:r>
                        <a:rPr kumimoji="1" lang="en-US" altLang="ja-JP" dirty="0"/>
                        <a:t>(What)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0340633"/>
                  </a:ext>
                </a:extLst>
              </a:tr>
              <a:tr h="1182511">
                <a:tc>
                  <a:txBody>
                    <a:bodyPr/>
                    <a:lstStyle/>
                    <a:p>
                      <a:r>
                        <a:rPr kumimoji="1" lang="en-US" altLang="ja-JP" dirty="0">
                          <a:solidFill>
                            <a:schemeClr val="bg1"/>
                          </a:solidFill>
                        </a:rPr>
                        <a:t>For </a:t>
                      </a:r>
                    </a:p>
                    <a:p>
                      <a:r>
                        <a:rPr kumimoji="1" lang="en-US" altLang="ja-JP" dirty="0">
                          <a:solidFill>
                            <a:schemeClr val="bg1"/>
                          </a:solidFill>
                        </a:rPr>
                        <a:t>(Whom)</a:t>
                      </a:r>
                      <a:endParaRPr kumimoji="1" lang="ja-JP" alt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391426"/>
                  </a:ext>
                </a:extLst>
              </a:tr>
              <a:tr h="1182511">
                <a:tc>
                  <a:txBody>
                    <a:bodyPr/>
                    <a:lstStyle/>
                    <a:p>
                      <a:r>
                        <a:rPr kumimoji="1" lang="en-US" altLang="ja-JP" dirty="0">
                          <a:solidFill>
                            <a:schemeClr val="bg1"/>
                          </a:solidFill>
                        </a:rPr>
                        <a:t>In order to</a:t>
                      </a:r>
                    </a:p>
                    <a:p>
                      <a:r>
                        <a:rPr kumimoji="1" lang="en-US" altLang="ja-JP" dirty="0">
                          <a:solidFill>
                            <a:schemeClr val="bg1"/>
                          </a:solidFill>
                        </a:rPr>
                        <a:t>(Outcome)</a:t>
                      </a:r>
                      <a:endParaRPr kumimoji="1" lang="ja-JP" alt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58969876"/>
                  </a:ext>
                </a:extLst>
              </a:tr>
            </a:tbl>
          </a:graphicData>
        </a:graphic>
      </p:graphicFrame>
      <p:sp>
        <p:nvSpPr>
          <p:cNvPr id="10" name="テキスト ボックス 9">
            <a:extLst>
              <a:ext uri="{FF2B5EF4-FFF2-40B4-BE49-F238E27FC236}">
                <a16:creationId xmlns:a16="http://schemas.microsoft.com/office/drawing/2014/main" id="{B06FE48C-C370-47E8-A857-500A0BBF3477}"/>
              </a:ext>
            </a:extLst>
          </p:cNvPr>
          <p:cNvSpPr txBox="1"/>
          <p:nvPr/>
        </p:nvSpPr>
        <p:spPr>
          <a:xfrm>
            <a:off x="1142079" y="2375483"/>
            <a:ext cx="5077745" cy="338554"/>
          </a:xfrm>
          <a:prstGeom prst="rect">
            <a:avLst/>
          </a:prstGeom>
          <a:noFill/>
        </p:spPr>
        <p:txBody>
          <a:bodyPr wrap="square">
            <a:spAutoFit/>
          </a:bodyPr>
          <a:lstStyle/>
          <a:p>
            <a:r>
              <a:rPr lang="ja-JP" altLang="en-US" sz="1600" dirty="0">
                <a:solidFill>
                  <a:schemeClr val="accent1"/>
                </a:solidFill>
              </a:rPr>
              <a:t>必要な変化が「何か」を定義することだけに集中。</a:t>
            </a:r>
          </a:p>
        </p:txBody>
      </p:sp>
      <p:sp>
        <p:nvSpPr>
          <p:cNvPr id="11" name="テキスト ボックス 10">
            <a:extLst>
              <a:ext uri="{FF2B5EF4-FFF2-40B4-BE49-F238E27FC236}">
                <a16:creationId xmlns:a16="http://schemas.microsoft.com/office/drawing/2014/main" id="{086C409F-137D-4B5B-AB4C-48A8081AC133}"/>
              </a:ext>
            </a:extLst>
          </p:cNvPr>
          <p:cNvSpPr txBox="1"/>
          <p:nvPr/>
        </p:nvSpPr>
        <p:spPr>
          <a:xfrm>
            <a:off x="1142080" y="2672286"/>
            <a:ext cx="7981672" cy="584775"/>
          </a:xfrm>
          <a:prstGeom prst="rect">
            <a:avLst/>
          </a:prstGeom>
          <a:noFill/>
        </p:spPr>
        <p:txBody>
          <a:bodyPr wrap="none" rtlCol="0">
            <a:spAutoFit/>
          </a:bodyPr>
          <a:lstStyle/>
          <a:p>
            <a:r>
              <a:rPr kumimoji="1" lang="ja-JP" altLang="en-US" sz="1600" dirty="0">
                <a:solidFill>
                  <a:schemeClr val="accent1"/>
                </a:solidFill>
                <a:sym typeface="Wingdings" panose="05000000000000000000" pitchFamily="2" charset="2"/>
              </a:rPr>
              <a:t>目標は実際に存在する問題を念頭に置きながら、</a:t>
            </a:r>
            <a:r>
              <a:rPr kumimoji="1" lang="ja-JP" altLang="en-US" sz="1600" b="1" dirty="0">
                <a:solidFill>
                  <a:schemeClr val="accent1"/>
                </a:solidFill>
                <a:sym typeface="Wingdings" panose="05000000000000000000" pitchFamily="2" charset="2"/>
              </a:rPr>
              <a:t>なるべく広範なニーズ</a:t>
            </a:r>
            <a:r>
              <a:rPr kumimoji="1" lang="ja-JP" altLang="en-US" sz="1600" dirty="0">
                <a:solidFill>
                  <a:schemeClr val="accent1"/>
                </a:solidFill>
                <a:sym typeface="Wingdings" panose="05000000000000000000" pitchFamily="2" charset="2"/>
              </a:rPr>
              <a:t>を作ること。</a:t>
            </a:r>
            <a:endParaRPr kumimoji="1" lang="en-US" altLang="ja-JP" sz="1600" dirty="0">
              <a:solidFill>
                <a:schemeClr val="accent1"/>
              </a:solidFill>
              <a:sym typeface="Wingdings" panose="05000000000000000000" pitchFamily="2" charset="2"/>
            </a:endParaRPr>
          </a:p>
          <a:p>
            <a:endParaRPr kumimoji="1" lang="ja-JP" altLang="en-US" sz="1600" dirty="0">
              <a:solidFill>
                <a:schemeClr val="accent1"/>
              </a:solidFill>
            </a:endParaRPr>
          </a:p>
        </p:txBody>
      </p:sp>
    </p:spTree>
    <p:extLst>
      <p:ext uri="{BB962C8B-B14F-4D97-AF65-F5344CB8AC3E}">
        <p14:creationId xmlns:p14="http://schemas.microsoft.com/office/powerpoint/2010/main" val="631367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15D642-C811-4A95-B4C2-D2A7D2362814}"/>
              </a:ext>
            </a:extLst>
          </p:cNvPr>
          <p:cNvSpPr>
            <a:spLocks noGrp="1"/>
          </p:cNvSpPr>
          <p:nvPr>
            <p:ph type="title"/>
          </p:nvPr>
        </p:nvSpPr>
        <p:spPr>
          <a:xfrm>
            <a:off x="232833" y="173037"/>
            <a:ext cx="7186083" cy="447674"/>
          </a:xfrm>
          <a:solidFill>
            <a:schemeClr val="accent1"/>
          </a:solidFill>
        </p:spPr>
        <p:txBody>
          <a:bodyPr>
            <a:normAutofit fontScale="90000"/>
          </a:bodyPr>
          <a:lstStyle/>
          <a:p>
            <a:r>
              <a:rPr lang="ja-JP" altLang="en-US" sz="3600" dirty="0">
                <a:solidFill>
                  <a:schemeClr val="bg1"/>
                </a:solidFill>
                <a:latin typeface="ＭＳ Ｐゴシック" panose="020B0600070205080204" pitchFamily="50" charset="-128"/>
                <a:ea typeface="ＭＳ Ｐゴシック" panose="020B0600070205080204" pitchFamily="50" charset="-128"/>
              </a:rPr>
              <a:t>疾病・問題のメカニズム</a:t>
            </a:r>
            <a:endParaRPr lang="en-US" altLang="ja-JP" sz="3600" dirty="0">
              <a:solidFill>
                <a:schemeClr val="bg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153869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15D642-C811-4A95-B4C2-D2A7D2362814}"/>
              </a:ext>
            </a:extLst>
          </p:cNvPr>
          <p:cNvSpPr>
            <a:spLocks noGrp="1"/>
          </p:cNvSpPr>
          <p:nvPr>
            <p:ph type="title"/>
          </p:nvPr>
        </p:nvSpPr>
        <p:spPr>
          <a:xfrm>
            <a:off x="232833" y="173037"/>
            <a:ext cx="7186083" cy="447674"/>
          </a:xfrm>
          <a:solidFill>
            <a:schemeClr val="accent1"/>
          </a:solidFill>
        </p:spPr>
        <p:txBody>
          <a:bodyPr>
            <a:normAutofit fontScale="90000"/>
          </a:bodyPr>
          <a:lstStyle/>
          <a:p>
            <a:r>
              <a:rPr lang="ja-JP" altLang="en-US" sz="3600" dirty="0">
                <a:solidFill>
                  <a:schemeClr val="bg1"/>
                </a:solidFill>
                <a:latin typeface="ＭＳ Ｐゴシック" panose="020B0600070205080204" pitchFamily="50" charset="-128"/>
                <a:ea typeface="ＭＳ Ｐゴシック" panose="020B0600070205080204" pitchFamily="50" charset="-128"/>
              </a:rPr>
              <a:t>ステークホルダー分析</a:t>
            </a:r>
          </a:p>
        </p:txBody>
      </p:sp>
      <p:graphicFrame>
        <p:nvGraphicFramePr>
          <p:cNvPr id="3" name="表 3">
            <a:extLst>
              <a:ext uri="{FF2B5EF4-FFF2-40B4-BE49-F238E27FC236}">
                <a16:creationId xmlns:a16="http://schemas.microsoft.com/office/drawing/2014/main" id="{FBF71C21-CE88-4794-A521-87F8BD4EE065}"/>
              </a:ext>
            </a:extLst>
          </p:cNvPr>
          <p:cNvGraphicFramePr>
            <a:graphicFrameLocks noGrp="1"/>
          </p:cNvGraphicFramePr>
          <p:nvPr>
            <p:extLst>
              <p:ext uri="{D42A27DB-BD31-4B8C-83A1-F6EECF244321}">
                <p14:modId xmlns:p14="http://schemas.microsoft.com/office/powerpoint/2010/main" val="1114854650"/>
              </p:ext>
            </p:extLst>
          </p:nvPr>
        </p:nvGraphicFramePr>
        <p:xfrm>
          <a:off x="338667" y="1032933"/>
          <a:ext cx="8700558" cy="5567891"/>
        </p:xfrm>
        <a:graphic>
          <a:graphicData uri="http://schemas.openxmlformats.org/drawingml/2006/table">
            <a:tbl>
              <a:tblPr firstRow="1" bandRow="1">
                <a:tableStyleId>{5C22544A-7EE6-4342-B048-85BDC9FD1C3A}</a:tableStyleId>
              </a:tblPr>
              <a:tblGrid>
                <a:gridCol w="1452033">
                  <a:extLst>
                    <a:ext uri="{9D8B030D-6E8A-4147-A177-3AD203B41FA5}">
                      <a16:colId xmlns:a16="http://schemas.microsoft.com/office/drawing/2014/main" val="1700611344"/>
                    </a:ext>
                  </a:extLst>
                </a:gridCol>
                <a:gridCol w="2609850">
                  <a:extLst>
                    <a:ext uri="{9D8B030D-6E8A-4147-A177-3AD203B41FA5}">
                      <a16:colId xmlns:a16="http://schemas.microsoft.com/office/drawing/2014/main" val="452415909"/>
                    </a:ext>
                  </a:extLst>
                </a:gridCol>
                <a:gridCol w="2295525">
                  <a:extLst>
                    <a:ext uri="{9D8B030D-6E8A-4147-A177-3AD203B41FA5}">
                      <a16:colId xmlns:a16="http://schemas.microsoft.com/office/drawing/2014/main" val="1230854121"/>
                    </a:ext>
                  </a:extLst>
                </a:gridCol>
                <a:gridCol w="2343150">
                  <a:extLst>
                    <a:ext uri="{9D8B030D-6E8A-4147-A177-3AD203B41FA5}">
                      <a16:colId xmlns:a16="http://schemas.microsoft.com/office/drawing/2014/main" val="3664708572"/>
                    </a:ext>
                  </a:extLst>
                </a:gridCol>
              </a:tblGrid>
              <a:tr h="795413">
                <a:tc>
                  <a:txBody>
                    <a:bodyPr/>
                    <a:lstStyle/>
                    <a:p>
                      <a:r>
                        <a:rPr kumimoji="1" lang="ja-JP" altLang="en-US" sz="1600" dirty="0"/>
                        <a:t>ステーク</a:t>
                      </a:r>
                      <a:endParaRPr kumimoji="1" lang="en-US" altLang="ja-JP" sz="1600" dirty="0"/>
                    </a:p>
                    <a:p>
                      <a:r>
                        <a:rPr kumimoji="1" lang="ja-JP" altLang="en-US" sz="1600" dirty="0"/>
                        <a:t>ホルダー</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dirty="0">
                          <a:sym typeface="Wingdings" panose="05000000000000000000" pitchFamily="2" charset="2"/>
                        </a:rPr>
                        <a:t>ベネフィット</a:t>
                      </a:r>
                      <a:endParaRPr kumimoji="1" lang="en-US" altLang="ja-JP" sz="1600" dirty="0">
                        <a:sym typeface="Wingdings" panose="05000000000000000000" pitchFamily="2" charset="2"/>
                      </a:endParaRPr>
                    </a:p>
                    <a:p>
                      <a:r>
                        <a:rPr kumimoji="1" lang="ja-JP" altLang="en-US" sz="1600" dirty="0">
                          <a:sym typeface="Wingdings" panose="05000000000000000000" pitchFamily="2" charset="2"/>
                        </a:rPr>
                        <a:t>とコスト概要</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dirty="0">
                          <a:sym typeface="Wingdings" panose="05000000000000000000" pitchFamily="2" charset="2"/>
                        </a:rPr>
                        <a:t>全体的な影響と</a:t>
                      </a:r>
                      <a:endParaRPr kumimoji="1" lang="en-US" altLang="ja-JP" sz="1600" dirty="0">
                        <a:sym typeface="Wingdings" panose="05000000000000000000" pitchFamily="2" charset="2"/>
                      </a:endParaRPr>
                    </a:p>
                    <a:p>
                      <a:r>
                        <a:rPr kumimoji="1" lang="ja-JP" altLang="en-US" sz="1600" dirty="0">
                          <a:sym typeface="Wingdings" panose="05000000000000000000" pitchFamily="2" charset="2"/>
                        </a:rPr>
                        <a:t>鍵となる重要項目</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dirty="0">
                          <a:sym typeface="Wingdings" panose="05000000000000000000" pitchFamily="2" charset="2"/>
                        </a:rPr>
                        <a:t>グループ間の過失評価（トレードオフ）</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2125448"/>
                  </a:ext>
                </a:extLst>
              </a:tr>
              <a:tr h="795413">
                <a:tc>
                  <a:txBody>
                    <a:bodyPr/>
                    <a:lstStyle/>
                    <a:p>
                      <a:r>
                        <a:rPr kumimoji="1" lang="ja-JP" altLang="en-US" sz="1100" dirty="0">
                          <a:sym typeface="Wingdings" panose="05000000000000000000" pitchFamily="2" charset="2"/>
                        </a:rPr>
                        <a:t>イノベーションに興味があるすべてのステークホルダー</a:t>
                      </a:r>
                      <a:endParaRPr kumimoji="1" lang="ja-JP" alt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100" dirty="0">
                          <a:sym typeface="Wingdings" panose="05000000000000000000" pitchFamily="2" charset="2"/>
                        </a:rPr>
                        <a:t>イノベーションがもたらすベネフィットとコストを特定</a:t>
                      </a:r>
                      <a:endParaRPr kumimoji="1" lang="ja-JP" alt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100" dirty="0">
                          <a:sym typeface="Wingdings" panose="05000000000000000000" pitchFamily="2" charset="2"/>
                        </a:rPr>
                        <a:t>イノベーションの導入に協力してくれそうなのか、あるいは抵抗しそうなのか</a:t>
                      </a:r>
                      <a:endParaRPr kumimoji="1" lang="ja-JP" alt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100" dirty="0">
                          <a:sym typeface="Wingdings" panose="05000000000000000000" pitchFamily="2" charset="2"/>
                        </a:rPr>
                        <a:t>ステークホルダー間にどういった関連性があるか</a:t>
                      </a:r>
                      <a:endParaRPr kumimoji="1" lang="ja-JP" alt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809427352"/>
                  </a:ext>
                </a:extLst>
              </a:tr>
              <a:tr h="795413">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7035307"/>
                  </a:ext>
                </a:extLst>
              </a:tr>
              <a:tr h="795413">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65703041"/>
                  </a:ext>
                </a:extLst>
              </a:tr>
              <a:tr h="795413">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9844132"/>
                  </a:ext>
                </a:extLst>
              </a:tr>
              <a:tr h="795413">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1190598"/>
                  </a:ext>
                </a:extLst>
              </a:tr>
              <a:tr h="795413">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86245124"/>
                  </a:ext>
                </a:extLst>
              </a:tr>
            </a:tbl>
          </a:graphicData>
        </a:graphic>
      </p:graphicFrame>
    </p:spTree>
    <p:extLst>
      <p:ext uri="{BB962C8B-B14F-4D97-AF65-F5344CB8AC3E}">
        <p14:creationId xmlns:p14="http://schemas.microsoft.com/office/powerpoint/2010/main" val="165912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15D642-C811-4A95-B4C2-D2A7D2362814}"/>
              </a:ext>
            </a:extLst>
          </p:cNvPr>
          <p:cNvSpPr>
            <a:spLocks noGrp="1"/>
          </p:cNvSpPr>
          <p:nvPr>
            <p:ph type="title"/>
          </p:nvPr>
        </p:nvSpPr>
        <p:spPr>
          <a:xfrm>
            <a:off x="232833" y="173037"/>
            <a:ext cx="7186083" cy="447674"/>
          </a:xfrm>
          <a:solidFill>
            <a:schemeClr val="accent1"/>
          </a:solidFill>
        </p:spPr>
        <p:txBody>
          <a:bodyPr>
            <a:normAutofit fontScale="90000"/>
          </a:bodyPr>
          <a:lstStyle/>
          <a:p>
            <a:r>
              <a:rPr lang="ja-JP" altLang="en-US" sz="3600" dirty="0">
                <a:solidFill>
                  <a:schemeClr val="bg1"/>
                </a:solidFill>
                <a:latin typeface="ＭＳ Ｐゴシック" panose="020B0600070205080204" pitchFamily="50" charset="-128"/>
                <a:ea typeface="ＭＳ Ｐゴシック" panose="020B0600070205080204" pitchFamily="50" charset="-128"/>
              </a:rPr>
              <a:t>ギャップ分析</a:t>
            </a:r>
            <a:endParaRPr lang="en-US" altLang="ja-JP" sz="3600" dirty="0">
              <a:solidFill>
                <a:schemeClr val="bg1"/>
              </a:solidFill>
              <a:latin typeface="ＭＳ Ｐゴシック" panose="020B0600070205080204" pitchFamily="50" charset="-128"/>
              <a:ea typeface="ＭＳ Ｐゴシック" panose="020B0600070205080204" pitchFamily="50" charset="-128"/>
            </a:endParaRPr>
          </a:p>
        </p:txBody>
      </p:sp>
      <p:cxnSp>
        <p:nvCxnSpPr>
          <p:cNvPr id="4" name="直線矢印コネクタ 3">
            <a:extLst>
              <a:ext uri="{FF2B5EF4-FFF2-40B4-BE49-F238E27FC236}">
                <a16:creationId xmlns:a16="http://schemas.microsoft.com/office/drawing/2014/main" id="{53DCEBD4-2FB1-4A3C-B357-6446CD0E3960}"/>
              </a:ext>
            </a:extLst>
          </p:cNvPr>
          <p:cNvCxnSpPr>
            <a:cxnSpLocks/>
          </p:cNvCxnSpPr>
          <p:nvPr/>
        </p:nvCxnSpPr>
        <p:spPr>
          <a:xfrm>
            <a:off x="1286934" y="5926668"/>
            <a:ext cx="7222067"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3084E03B-5CF7-4D19-8F3E-CA068419AC57}"/>
              </a:ext>
            </a:extLst>
          </p:cNvPr>
          <p:cNvSpPr txBox="1"/>
          <p:nvPr/>
        </p:nvSpPr>
        <p:spPr>
          <a:xfrm>
            <a:off x="2309825" y="711311"/>
            <a:ext cx="4493538" cy="338554"/>
          </a:xfrm>
          <a:prstGeom prst="rect">
            <a:avLst/>
          </a:prstGeom>
          <a:noFill/>
        </p:spPr>
        <p:txBody>
          <a:bodyPr wrap="none" rtlCol="0">
            <a:spAutoFit/>
          </a:bodyPr>
          <a:lstStyle/>
          <a:p>
            <a:r>
              <a:rPr kumimoji="1" lang="ja-JP" altLang="en-US" sz="1600" dirty="0">
                <a:solidFill>
                  <a:schemeClr val="accent1"/>
                </a:solidFill>
              </a:rPr>
              <a:t>既存品とニードを実現できる方法とのギャップ</a:t>
            </a:r>
          </a:p>
        </p:txBody>
      </p:sp>
      <p:cxnSp>
        <p:nvCxnSpPr>
          <p:cNvPr id="7" name="直線矢印コネクタ 6">
            <a:extLst>
              <a:ext uri="{FF2B5EF4-FFF2-40B4-BE49-F238E27FC236}">
                <a16:creationId xmlns:a16="http://schemas.microsoft.com/office/drawing/2014/main" id="{C2DD1DA1-79E7-4A22-A24E-B87BED565CF8}"/>
              </a:ext>
            </a:extLst>
          </p:cNvPr>
          <p:cNvCxnSpPr>
            <a:cxnSpLocks/>
          </p:cNvCxnSpPr>
          <p:nvPr/>
        </p:nvCxnSpPr>
        <p:spPr>
          <a:xfrm flipV="1">
            <a:off x="1286934" y="1786468"/>
            <a:ext cx="0" cy="41402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09FF2A7E-BDA3-4939-A7A6-A6FD4126BDB1}"/>
              </a:ext>
            </a:extLst>
          </p:cNvPr>
          <p:cNvSpPr txBox="1"/>
          <p:nvPr/>
        </p:nvSpPr>
        <p:spPr>
          <a:xfrm>
            <a:off x="7859464" y="5926668"/>
            <a:ext cx="704039" cy="400110"/>
          </a:xfrm>
          <a:prstGeom prst="rect">
            <a:avLst/>
          </a:prstGeom>
          <a:noFill/>
        </p:spPr>
        <p:txBody>
          <a:bodyPr wrap="none" rtlCol="0">
            <a:spAutoFit/>
          </a:bodyPr>
          <a:lstStyle/>
          <a:p>
            <a:r>
              <a:rPr kumimoji="1" lang="en-US" altLang="ja-JP" sz="2000" dirty="0"/>
              <a:t>Price</a:t>
            </a:r>
            <a:endParaRPr kumimoji="1" lang="ja-JP" altLang="en-US" sz="2000" dirty="0"/>
          </a:p>
        </p:txBody>
      </p:sp>
      <p:sp>
        <p:nvSpPr>
          <p:cNvPr id="11" name="テキスト ボックス 10">
            <a:extLst>
              <a:ext uri="{FF2B5EF4-FFF2-40B4-BE49-F238E27FC236}">
                <a16:creationId xmlns:a16="http://schemas.microsoft.com/office/drawing/2014/main" id="{7B05F3F3-D990-4F19-8955-6A5DB2EFE885}"/>
              </a:ext>
            </a:extLst>
          </p:cNvPr>
          <p:cNvSpPr txBox="1"/>
          <p:nvPr/>
        </p:nvSpPr>
        <p:spPr>
          <a:xfrm>
            <a:off x="232833" y="1659468"/>
            <a:ext cx="936475" cy="400110"/>
          </a:xfrm>
          <a:prstGeom prst="rect">
            <a:avLst/>
          </a:prstGeom>
          <a:noFill/>
        </p:spPr>
        <p:txBody>
          <a:bodyPr wrap="none" rtlCol="0">
            <a:spAutoFit/>
          </a:bodyPr>
          <a:lstStyle/>
          <a:p>
            <a:r>
              <a:rPr kumimoji="1" lang="en-US" altLang="ja-JP" sz="2000" dirty="0"/>
              <a:t>Quality</a:t>
            </a:r>
            <a:endParaRPr kumimoji="1" lang="ja-JP" altLang="en-US" sz="2000" dirty="0"/>
          </a:p>
        </p:txBody>
      </p:sp>
    </p:spTree>
    <p:extLst>
      <p:ext uri="{BB962C8B-B14F-4D97-AF65-F5344CB8AC3E}">
        <p14:creationId xmlns:p14="http://schemas.microsoft.com/office/powerpoint/2010/main" val="530742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15D642-C811-4A95-B4C2-D2A7D2362814}"/>
              </a:ext>
            </a:extLst>
          </p:cNvPr>
          <p:cNvSpPr>
            <a:spLocks noGrp="1"/>
          </p:cNvSpPr>
          <p:nvPr>
            <p:ph type="title"/>
          </p:nvPr>
        </p:nvSpPr>
        <p:spPr>
          <a:xfrm>
            <a:off x="232833" y="173037"/>
            <a:ext cx="7186083" cy="447674"/>
          </a:xfrm>
          <a:solidFill>
            <a:schemeClr val="accent1"/>
          </a:solidFill>
        </p:spPr>
        <p:txBody>
          <a:bodyPr>
            <a:normAutofit fontScale="90000"/>
          </a:bodyPr>
          <a:lstStyle/>
          <a:p>
            <a:r>
              <a:rPr lang="ja-JP" altLang="en-US" sz="3600" dirty="0">
                <a:solidFill>
                  <a:schemeClr val="bg1"/>
                </a:solidFill>
                <a:latin typeface="ＭＳ Ｐゴシック" panose="020B0600070205080204" pitchFamily="50" charset="-128"/>
                <a:ea typeface="ＭＳ Ｐゴシック" panose="020B0600070205080204" pitchFamily="50" charset="-128"/>
              </a:rPr>
              <a:t>市場分析</a:t>
            </a:r>
          </a:p>
        </p:txBody>
      </p:sp>
      <p:graphicFrame>
        <p:nvGraphicFramePr>
          <p:cNvPr id="4" name="表 4">
            <a:extLst>
              <a:ext uri="{FF2B5EF4-FFF2-40B4-BE49-F238E27FC236}">
                <a16:creationId xmlns:a16="http://schemas.microsoft.com/office/drawing/2014/main" id="{12000E07-112D-4C23-B50C-5DC87A40A8EE}"/>
              </a:ext>
            </a:extLst>
          </p:cNvPr>
          <p:cNvGraphicFramePr>
            <a:graphicFrameLocks noGrp="1"/>
          </p:cNvGraphicFramePr>
          <p:nvPr>
            <p:extLst>
              <p:ext uri="{D42A27DB-BD31-4B8C-83A1-F6EECF244321}">
                <p14:modId xmlns:p14="http://schemas.microsoft.com/office/powerpoint/2010/main" val="2139495954"/>
              </p:ext>
            </p:extLst>
          </p:nvPr>
        </p:nvGraphicFramePr>
        <p:xfrm>
          <a:off x="619125" y="1140465"/>
          <a:ext cx="8229600" cy="5529396"/>
        </p:xfrm>
        <a:graphic>
          <a:graphicData uri="http://schemas.openxmlformats.org/drawingml/2006/table">
            <a:tbl>
              <a:tblPr firstRow="1" bandRow="1">
                <a:tableStyleId>{5C22544A-7EE6-4342-B048-85BDC9FD1C3A}</a:tableStyleId>
              </a:tblPr>
              <a:tblGrid>
                <a:gridCol w="2009775">
                  <a:extLst>
                    <a:ext uri="{9D8B030D-6E8A-4147-A177-3AD203B41FA5}">
                      <a16:colId xmlns:a16="http://schemas.microsoft.com/office/drawing/2014/main" val="2674000889"/>
                    </a:ext>
                  </a:extLst>
                </a:gridCol>
                <a:gridCol w="6219825">
                  <a:extLst>
                    <a:ext uri="{9D8B030D-6E8A-4147-A177-3AD203B41FA5}">
                      <a16:colId xmlns:a16="http://schemas.microsoft.com/office/drawing/2014/main" val="1664249393"/>
                    </a:ext>
                  </a:extLst>
                </a:gridCol>
              </a:tblGrid>
              <a:tr h="7691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bg1"/>
                          </a:solidFill>
                          <a:latin typeface="ＭＳ Ｐゴシック" panose="020B0600070205080204" pitchFamily="50" charset="-128"/>
                          <a:ea typeface="ＭＳ Ｐゴシック" panose="020B0600070205080204" pitchFamily="50" charset="-128"/>
                          <a:sym typeface="Wingdings" panose="05000000000000000000" pitchFamily="2" charset="2"/>
                        </a:rPr>
                        <a:t>市場</a:t>
                      </a:r>
                      <a:endParaRPr kumimoji="1" lang="en-US" altLang="ja-JP" sz="1800" dirty="0">
                        <a:solidFill>
                          <a:schemeClr val="bg1"/>
                        </a:solidFill>
                        <a:latin typeface="ＭＳ Ｐゴシック" panose="020B0600070205080204" pitchFamily="50" charset="-128"/>
                        <a:ea typeface="ＭＳ Ｐゴシック" panose="020B0600070205080204" pitchFamily="50" charset="-128"/>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bg1"/>
                          </a:solidFill>
                          <a:latin typeface="ＭＳ Ｐゴシック" panose="020B0600070205080204" pitchFamily="50" charset="-128"/>
                          <a:ea typeface="ＭＳ Ｐゴシック" panose="020B0600070205080204" pitchFamily="50" charset="-128"/>
                          <a:sym typeface="Wingdings" panose="05000000000000000000" pitchFamily="2" charset="2"/>
                        </a:rPr>
                        <a:t>セグメンテーション</a:t>
                      </a:r>
                      <a:endParaRPr kumimoji="1" lang="en-US" altLang="ja-JP" sz="1800" dirty="0">
                        <a:solidFill>
                          <a:schemeClr val="bg1"/>
                        </a:solidFill>
                        <a:latin typeface="ＭＳ Ｐゴシック" panose="020B0600070205080204" pitchFamily="50" charset="-128"/>
                        <a:ea typeface="ＭＳ Ｐゴシック" panose="020B0600070205080204" pitchFamily="50" charset="-128"/>
                        <a:sym typeface="Wingdings" panose="05000000000000000000" pitchFamily="2" charset="2"/>
                      </a:endParaRPr>
                    </a:p>
                    <a:p>
                      <a:endParaRPr kumimoji="1" lang="ja-JP" altLang="en-US" dirty="0">
                        <a:solidFill>
                          <a:schemeClr val="bg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100" b="0" dirty="0">
                          <a:solidFill>
                            <a:schemeClr val="accent1"/>
                          </a:solidFill>
                          <a:sym typeface="Wingdings" panose="05000000000000000000" pitchFamily="2" charset="2"/>
                        </a:rPr>
                        <a:t>例えば患者の特徴、治療のオプション、医療従事者の特性、保険金支払者</a:t>
                      </a:r>
                      <a:endParaRPr kumimoji="1" lang="ja-JP" altLang="en-US" sz="1100" b="0"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00461017"/>
                  </a:ext>
                </a:extLst>
              </a:tr>
              <a:tr h="7691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bg1"/>
                          </a:solidFill>
                          <a:latin typeface="ＭＳ Ｐゴシック" panose="020B0600070205080204" pitchFamily="50" charset="-128"/>
                          <a:ea typeface="ＭＳ Ｐゴシック" panose="020B0600070205080204" pitchFamily="50" charset="-128"/>
                          <a:sym typeface="Wingdings" panose="05000000000000000000" pitchFamily="2" charset="2"/>
                        </a:rPr>
                        <a:t>市場の規模</a:t>
                      </a:r>
                      <a:endParaRPr kumimoji="1" lang="en-US" altLang="ja-JP" sz="1800" dirty="0">
                        <a:solidFill>
                          <a:schemeClr val="bg1"/>
                        </a:solidFill>
                        <a:latin typeface="ＭＳ Ｐゴシック" panose="020B0600070205080204" pitchFamily="50" charset="-128"/>
                        <a:ea typeface="ＭＳ Ｐゴシック" panose="020B0600070205080204" pitchFamily="50" charset="-128"/>
                        <a:sym typeface="Wingdings" panose="05000000000000000000" pitchFamily="2" charset="2"/>
                      </a:endParaRPr>
                    </a:p>
                    <a:p>
                      <a:endParaRPr kumimoji="1" lang="ja-JP" altLang="en-US" dirty="0">
                        <a:solidFill>
                          <a:schemeClr val="bg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100" dirty="0">
                          <a:solidFill>
                            <a:schemeClr val="accent1"/>
                          </a:solidFill>
                          <a:sym typeface="Wingdings" panose="05000000000000000000" pitchFamily="2" charset="2"/>
                        </a:rPr>
                        <a:t>市場セグメントの市場機会と、成長・拡大の可能性</a:t>
                      </a:r>
                      <a:endParaRPr kumimoji="1" lang="ja-JP" altLang="en-US" sz="1100"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3911276"/>
                  </a:ext>
                </a:extLst>
              </a:tr>
              <a:tr h="7691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bg1"/>
                          </a:solidFill>
                          <a:latin typeface="ＭＳ Ｐゴシック" panose="020B0600070205080204" pitchFamily="50" charset="-128"/>
                          <a:ea typeface="ＭＳ Ｐゴシック" panose="020B0600070205080204" pitchFamily="50" charset="-128"/>
                          <a:sym typeface="Wingdings" panose="05000000000000000000" pitchFamily="2" charset="2"/>
                        </a:rPr>
                        <a:t>市場の動き</a:t>
                      </a:r>
                      <a:endParaRPr kumimoji="1" lang="en-US" altLang="ja-JP" sz="1800" dirty="0">
                        <a:solidFill>
                          <a:schemeClr val="bg1"/>
                        </a:solidFill>
                        <a:latin typeface="ＭＳ Ｐゴシック" panose="020B0600070205080204" pitchFamily="50" charset="-128"/>
                        <a:ea typeface="ＭＳ Ｐゴシック" panose="020B0600070205080204" pitchFamily="50" charset="-128"/>
                        <a:sym typeface="Wingdings" panose="05000000000000000000" pitchFamily="2" charset="2"/>
                      </a:endParaRPr>
                    </a:p>
                    <a:p>
                      <a:endParaRPr kumimoji="1" lang="ja-JP" altLang="en-US" dirty="0">
                        <a:solidFill>
                          <a:schemeClr val="bg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100" dirty="0">
                          <a:solidFill>
                            <a:schemeClr val="accent1"/>
                          </a:solidFill>
                          <a:sym typeface="Wingdings" panose="05000000000000000000" pitchFamily="2" charset="2"/>
                        </a:rPr>
                        <a:t>競合動向など</a:t>
                      </a:r>
                      <a:endParaRPr kumimoji="1" lang="ja-JP" altLang="en-US" sz="1100"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6019508"/>
                  </a:ext>
                </a:extLst>
              </a:tr>
              <a:tr h="7691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bg1"/>
                          </a:solidFill>
                          <a:latin typeface="ＭＳ Ｐゴシック" panose="020B0600070205080204" pitchFamily="50" charset="-128"/>
                          <a:ea typeface="ＭＳ Ｐゴシック" panose="020B0600070205080204" pitchFamily="50" charset="-128"/>
                          <a:sym typeface="Wingdings" panose="05000000000000000000" pitchFamily="2" charset="2"/>
                        </a:rPr>
                        <a:t>市場ニーズ</a:t>
                      </a:r>
                      <a:endParaRPr kumimoji="1" lang="en-US" altLang="ja-JP" sz="1800" dirty="0">
                        <a:solidFill>
                          <a:schemeClr val="bg1"/>
                        </a:solidFill>
                        <a:latin typeface="ＭＳ Ｐゴシック" panose="020B0600070205080204" pitchFamily="50" charset="-128"/>
                        <a:ea typeface="ＭＳ Ｐゴシック" panose="020B0600070205080204" pitchFamily="50" charset="-128"/>
                        <a:sym typeface="Wingdings" panose="05000000000000000000" pitchFamily="2" charset="2"/>
                      </a:endParaRPr>
                    </a:p>
                    <a:p>
                      <a:endParaRPr kumimoji="1" lang="ja-JP" altLang="en-US" dirty="0">
                        <a:solidFill>
                          <a:schemeClr val="bg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100" dirty="0">
                          <a:solidFill>
                            <a:schemeClr val="accent1"/>
                          </a:solidFill>
                          <a:sym typeface="Wingdings" panose="05000000000000000000" pitchFamily="2" charset="2"/>
                        </a:rPr>
                        <a:t>既存の解決策により、それぞれのセグメントの顧客のニーズはどれくらい満たされているのか？</a:t>
                      </a:r>
                      <a:endParaRPr kumimoji="1" lang="ja-JP" altLang="en-US" sz="1100"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1730531"/>
                  </a:ext>
                </a:extLst>
              </a:tr>
              <a:tr h="7691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bg1"/>
                          </a:solidFill>
                          <a:latin typeface="ＭＳ Ｐゴシック" panose="020B0600070205080204" pitchFamily="50" charset="-128"/>
                          <a:ea typeface="ＭＳ Ｐゴシック" panose="020B0600070205080204" pitchFamily="50" charset="-128"/>
                          <a:sym typeface="Wingdings" panose="05000000000000000000" pitchFamily="2" charset="2"/>
                        </a:rPr>
                        <a:t>金払い</a:t>
                      </a:r>
                      <a:endParaRPr kumimoji="1" lang="en-US" altLang="ja-JP" sz="1800" dirty="0">
                        <a:solidFill>
                          <a:schemeClr val="bg1"/>
                        </a:solidFill>
                        <a:latin typeface="ＭＳ Ｐゴシック" panose="020B0600070205080204" pitchFamily="50" charset="-128"/>
                        <a:ea typeface="ＭＳ Ｐゴシック" panose="020B0600070205080204" pitchFamily="50" charset="-128"/>
                        <a:sym typeface="Wingdings" panose="05000000000000000000" pitchFamily="2" charset="2"/>
                      </a:endParaRPr>
                    </a:p>
                    <a:p>
                      <a:endParaRPr kumimoji="1" lang="ja-JP" altLang="en-US" dirty="0">
                        <a:solidFill>
                          <a:schemeClr val="bg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accent1"/>
                          </a:solidFill>
                          <a:sym typeface="Wingdings" panose="05000000000000000000" pitchFamily="2" charset="2"/>
                        </a:rPr>
                        <a:t>市場セグメントは新しい解決策に対して資金を既存の追加で払いそうか？</a:t>
                      </a:r>
                      <a:endParaRPr kumimoji="1" lang="en-US" altLang="ja-JP" sz="1100" dirty="0">
                        <a:solidFill>
                          <a:schemeClr val="accent1"/>
                        </a:solidFill>
                        <a:sym typeface="Wingdings" panose="05000000000000000000" pitchFamily="2" charset="2"/>
                      </a:endParaRPr>
                    </a:p>
                    <a:p>
                      <a:endParaRPr kumimoji="1" lang="ja-JP" alt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0786718"/>
                  </a:ext>
                </a:extLst>
              </a:tr>
              <a:tr h="7691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bg1"/>
                          </a:solidFill>
                          <a:latin typeface="ＭＳ Ｐゴシック" panose="020B0600070205080204" pitchFamily="50" charset="-128"/>
                          <a:ea typeface="ＭＳ Ｐゴシック" panose="020B0600070205080204" pitchFamily="50" charset="-128"/>
                          <a:sym typeface="Wingdings" panose="05000000000000000000" pitchFamily="2" charset="2"/>
                        </a:rPr>
                        <a:t>狙いの市場</a:t>
                      </a:r>
                      <a:endParaRPr kumimoji="1" lang="en-US" altLang="ja-JP" sz="1800" dirty="0">
                        <a:solidFill>
                          <a:schemeClr val="bg1"/>
                        </a:solidFill>
                        <a:latin typeface="ＭＳ Ｐゴシック" panose="020B0600070205080204" pitchFamily="50" charset="-128"/>
                        <a:ea typeface="ＭＳ Ｐゴシック" panose="020B0600070205080204" pitchFamily="50" charset="-128"/>
                        <a:sym typeface="Wingdings" panose="05000000000000000000" pitchFamily="2" charset="2"/>
                      </a:endParaRPr>
                    </a:p>
                    <a:p>
                      <a:endParaRPr kumimoji="1" lang="ja-JP" altLang="en-US" dirty="0">
                        <a:solidFill>
                          <a:schemeClr val="bg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accent1"/>
                          </a:solidFill>
                          <a:sym typeface="Wingdings" panose="05000000000000000000" pitchFamily="2" charset="2"/>
                        </a:rPr>
                        <a:t>どの市場セグメントに解決策が最もありそうか？</a:t>
                      </a:r>
                      <a:endParaRPr kumimoji="1" lang="en-US" altLang="ja-JP" sz="1100" dirty="0">
                        <a:solidFill>
                          <a:schemeClr val="accent1"/>
                        </a:solidFill>
                        <a:sym typeface="Wingdings" panose="05000000000000000000" pitchFamily="2" charset="2"/>
                      </a:endParaRPr>
                    </a:p>
                    <a:p>
                      <a:endParaRPr kumimoji="1" lang="ja-JP" alt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2565770"/>
                  </a:ext>
                </a:extLst>
              </a:tr>
              <a:tr h="769166">
                <a:tc>
                  <a:txBody>
                    <a:bodyPr/>
                    <a:lstStyle/>
                    <a:p>
                      <a:r>
                        <a:rPr kumimoji="1" lang="ja-JP" altLang="en-US" dirty="0">
                          <a:solidFill>
                            <a:schemeClr val="bg1"/>
                          </a:solidFill>
                          <a:latin typeface="ＭＳ Ｐゴシック" panose="020B0600070205080204" pitchFamily="50" charset="-128"/>
                          <a:ea typeface="ＭＳ Ｐゴシック" panose="020B0600070205080204" pitchFamily="50" charset="-128"/>
                        </a:rPr>
                        <a:t>まとめ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2781899"/>
                  </a:ext>
                </a:extLst>
              </a:tr>
            </a:tbl>
          </a:graphicData>
        </a:graphic>
      </p:graphicFrame>
    </p:spTree>
    <p:extLst>
      <p:ext uri="{BB962C8B-B14F-4D97-AF65-F5344CB8AC3E}">
        <p14:creationId xmlns:p14="http://schemas.microsoft.com/office/powerpoint/2010/main" val="3746373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15D642-C811-4A95-B4C2-D2A7D2362814}"/>
              </a:ext>
            </a:extLst>
          </p:cNvPr>
          <p:cNvSpPr>
            <a:spLocks noGrp="1"/>
          </p:cNvSpPr>
          <p:nvPr>
            <p:ph type="title"/>
          </p:nvPr>
        </p:nvSpPr>
        <p:spPr>
          <a:xfrm>
            <a:off x="232833" y="173037"/>
            <a:ext cx="7186083" cy="447674"/>
          </a:xfrm>
          <a:solidFill>
            <a:schemeClr val="accent1"/>
          </a:solidFill>
        </p:spPr>
        <p:txBody>
          <a:bodyPr>
            <a:normAutofit fontScale="90000"/>
          </a:bodyPr>
          <a:lstStyle/>
          <a:p>
            <a:r>
              <a:rPr lang="en-US" altLang="ja-JP" sz="3600" dirty="0">
                <a:solidFill>
                  <a:schemeClr val="bg1"/>
                </a:solidFill>
                <a:latin typeface="ＭＳ Ｐゴシック" panose="020B0600070205080204" pitchFamily="50" charset="-128"/>
                <a:ea typeface="ＭＳ Ｐゴシック" panose="020B0600070205080204" pitchFamily="50" charset="-128"/>
              </a:rPr>
              <a:t>Need Criteria</a:t>
            </a:r>
            <a:endParaRPr lang="ja-JP" altLang="en-US" sz="3600" dirty="0">
              <a:solidFill>
                <a:schemeClr val="bg1"/>
              </a:solidFill>
              <a:latin typeface="ＭＳ Ｐゴシック" panose="020B0600070205080204" pitchFamily="50" charset="-128"/>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8BA53845-4868-4B3B-BDF2-3275302DB529}"/>
              </a:ext>
            </a:extLst>
          </p:cNvPr>
          <p:cNvSpPr/>
          <p:nvPr/>
        </p:nvSpPr>
        <p:spPr>
          <a:xfrm>
            <a:off x="232833" y="990599"/>
            <a:ext cx="8678334" cy="4476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1">
            <a:extLst>
              <a:ext uri="{FF2B5EF4-FFF2-40B4-BE49-F238E27FC236}">
                <a16:creationId xmlns:a16="http://schemas.microsoft.com/office/drawing/2014/main" id="{0A024E44-8AD4-4C1D-B716-B944B49617B5}"/>
              </a:ext>
            </a:extLst>
          </p:cNvPr>
          <p:cNvSpPr txBox="1">
            <a:spLocks/>
          </p:cNvSpPr>
          <p:nvPr/>
        </p:nvSpPr>
        <p:spPr>
          <a:xfrm>
            <a:off x="236388" y="990598"/>
            <a:ext cx="1144737" cy="447674"/>
          </a:xfrm>
          <a:prstGeom prst="rect">
            <a:avLst/>
          </a:prstGeom>
          <a:solidFill>
            <a:schemeClr val="accent1"/>
          </a:solidFill>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600" dirty="0">
                <a:solidFill>
                  <a:schemeClr val="bg1"/>
                </a:solidFill>
                <a:latin typeface="ＭＳ Ｐゴシック" panose="020B0600070205080204" pitchFamily="50" charset="-128"/>
                <a:ea typeface="ＭＳ Ｐゴシック" panose="020B0600070205080204" pitchFamily="50" charset="-128"/>
              </a:rPr>
              <a:t>問題</a:t>
            </a:r>
          </a:p>
        </p:txBody>
      </p:sp>
      <p:graphicFrame>
        <p:nvGraphicFramePr>
          <p:cNvPr id="5" name="表 8">
            <a:extLst>
              <a:ext uri="{FF2B5EF4-FFF2-40B4-BE49-F238E27FC236}">
                <a16:creationId xmlns:a16="http://schemas.microsoft.com/office/drawing/2014/main" id="{00AAB229-2388-4FCE-A7F4-7058FAB8FD99}"/>
              </a:ext>
            </a:extLst>
          </p:cNvPr>
          <p:cNvGraphicFramePr>
            <a:graphicFrameLocks noGrp="1"/>
          </p:cNvGraphicFramePr>
          <p:nvPr>
            <p:extLst>
              <p:ext uri="{D42A27DB-BD31-4B8C-83A1-F6EECF244321}">
                <p14:modId xmlns:p14="http://schemas.microsoft.com/office/powerpoint/2010/main" val="3002304194"/>
              </p:ext>
            </p:extLst>
          </p:nvPr>
        </p:nvGraphicFramePr>
        <p:xfrm>
          <a:off x="232833" y="1568449"/>
          <a:ext cx="8678334" cy="1654228"/>
        </p:xfrm>
        <a:graphic>
          <a:graphicData uri="http://schemas.openxmlformats.org/drawingml/2006/table">
            <a:tbl>
              <a:tblPr firstRow="1" bandRow="1">
                <a:tableStyleId>{5C22544A-7EE6-4342-B048-85BDC9FD1C3A}</a:tableStyleId>
              </a:tblPr>
              <a:tblGrid>
                <a:gridCol w="1176867">
                  <a:extLst>
                    <a:ext uri="{9D8B030D-6E8A-4147-A177-3AD203B41FA5}">
                      <a16:colId xmlns:a16="http://schemas.microsoft.com/office/drawing/2014/main" val="3008679413"/>
                    </a:ext>
                  </a:extLst>
                </a:gridCol>
                <a:gridCol w="7501467">
                  <a:extLst>
                    <a:ext uri="{9D8B030D-6E8A-4147-A177-3AD203B41FA5}">
                      <a16:colId xmlns:a16="http://schemas.microsoft.com/office/drawing/2014/main" val="3653891622"/>
                    </a:ext>
                  </a:extLst>
                </a:gridCol>
              </a:tblGrid>
              <a:tr h="507074">
                <a:tc>
                  <a:txBody>
                    <a:bodyPr/>
                    <a:lstStyle/>
                    <a:p>
                      <a:r>
                        <a:rPr kumimoji="1" lang="en-US" altLang="ja-JP" dirty="0"/>
                        <a:t>A way 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0340633"/>
                  </a:ext>
                </a:extLst>
              </a:tr>
              <a:tr h="507074">
                <a:tc>
                  <a:txBody>
                    <a:bodyPr/>
                    <a:lstStyle/>
                    <a:p>
                      <a:r>
                        <a:rPr kumimoji="1" lang="en-US" altLang="ja-JP" dirty="0">
                          <a:solidFill>
                            <a:schemeClr val="bg1"/>
                          </a:solidFill>
                        </a:rPr>
                        <a:t>For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391426"/>
                  </a:ext>
                </a:extLst>
              </a:tr>
              <a:tr h="560654">
                <a:tc>
                  <a:txBody>
                    <a:bodyPr/>
                    <a:lstStyle/>
                    <a:p>
                      <a:r>
                        <a:rPr kumimoji="1" lang="en-US" altLang="ja-JP" dirty="0">
                          <a:solidFill>
                            <a:schemeClr val="bg1"/>
                          </a:solidFill>
                        </a:rPr>
                        <a:t>In order to</a:t>
                      </a:r>
                    </a:p>
                    <a:p>
                      <a:endParaRPr kumimoji="1" lang="ja-JP" alt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58969876"/>
                  </a:ext>
                </a:extLst>
              </a:tr>
            </a:tbl>
          </a:graphicData>
        </a:graphic>
      </p:graphicFrame>
      <p:graphicFrame>
        <p:nvGraphicFramePr>
          <p:cNvPr id="6" name="表 6">
            <a:extLst>
              <a:ext uri="{FF2B5EF4-FFF2-40B4-BE49-F238E27FC236}">
                <a16:creationId xmlns:a16="http://schemas.microsoft.com/office/drawing/2014/main" id="{E4A1B871-A144-4A03-BCA3-B1845A6D9793}"/>
              </a:ext>
            </a:extLst>
          </p:cNvPr>
          <p:cNvGraphicFramePr>
            <a:graphicFrameLocks noGrp="1"/>
          </p:cNvGraphicFramePr>
          <p:nvPr>
            <p:extLst>
              <p:ext uri="{D42A27DB-BD31-4B8C-83A1-F6EECF244321}">
                <p14:modId xmlns:p14="http://schemas.microsoft.com/office/powerpoint/2010/main" val="2432979556"/>
              </p:ext>
            </p:extLst>
          </p:nvPr>
        </p:nvGraphicFramePr>
        <p:xfrm>
          <a:off x="232832" y="3635323"/>
          <a:ext cx="8678334" cy="3049640"/>
        </p:xfrm>
        <a:graphic>
          <a:graphicData uri="http://schemas.openxmlformats.org/drawingml/2006/table">
            <a:tbl>
              <a:tblPr firstRow="1" bandRow="1">
                <a:tableStyleId>{5C22544A-7EE6-4342-B048-85BDC9FD1C3A}</a:tableStyleId>
              </a:tblPr>
              <a:tblGrid>
                <a:gridCol w="1262593">
                  <a:extLst>
                    <a:ext uri="{9D8B030D-6E8A-4147-A177-3AD203B41FA5}">
                      <a16:colId xmlns:a16="http://schemas.microsoft.com/office/drawing/2014/main" val="1519714296"/>
                    </a:ext>
                  </a:extLst>
                </a:gridCol>
                <a:gridCol w="3619500">
                  <a:extLst>
                    <a:ext uri="{9D8B030D-6E8A-4147-A177-3AD203B41FA5}">
                      <a16:colId xmlns:a16="http://schemas.microsoft.com/office/drawing/2014/main" val="3246003979"/>
                    </a:ext>
                  </a:extLst>
                </a:gridCol>
                <a:gridCol w="3796241">
                  <a:extLst>
                    <a:ext uri="{9D8B030D-6E8A-4147-A177-3AD203B41FA5}">
                      <a16:colId xmlns:a16="http://schemas.microsoft.com/office/drawing/2014/main" val="2153515371"/>
                    </a:ext>
                  </a:extLst>
                </a:gridCol>
              </a:tblGrid>
              <a:tr h="609928">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a:t>MUST</a:t>
                      </a:r>
                      <a:r>
                        <a:rPr kumimoji="1" lang="ja-JP" altLang="en-US" dirty="0"/>
                        <a:t> </a:t>
                      </a:r>
                      <a:r>
                        <a:rPr kumimoji="1" lang="en-US" altLang="ja-JP" dirty="0"/>
                        <a:t>have</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dirty="0"/>
                        <a:t>Nice to have</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811786336"/>
                  </a:ext>
                </a:extLst>
              </a:tr>
              <a:tr h="609928">
                <a:tc>
                  <a:txBody>
                    <a:bodyPr/>
                    <a:lstStyle/>
                    <a:p>
                      <a:r>
                        <a:rPr kumimoji="1" lang="ja-JP" altLang="en-US" dirty="0">
                          <a:solidFill>
                            <a:schemeClr val="bg1"/>
                          </a:solidFill>
                          <a:latin typeface="ＭＳ Ｐゴシック" panose="020B0600070205080204" pitchFamily="50" charset="-128"/>
                          <a:ea typeface="ＭＳ Ｐゴシック" panose="020B0600070205080204" pitchFamily="50" charset="-128"/>
                        </a:rPr>
                        <a:t>有効性</a:t>
                      </a:r>
                      <a:endParaRPr kumimoji="1" lang="en-US" altLang="ja-JP" dirty="0">
                        <a:solidFill>
                          <a:schemeClr val="bg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76986655"/>
                  </a:ext>
                </a:extLst>
              </a:tr>
              <a:tr h="609928">
                <a:tc>
                  <a:txBody>
                    <a:bodyPr/>
                    <a:lstStyle/>
                    <a:p>
                      <a:r>
                        <a:rPr kumimoji="1" lang="ja-JP" altLang="en-US" dirty="0">
                          <a:solidFill>
                            <a:schemeClr val="bg1"/>
                          </a:solidFill>
                          <a:latin typeface="ＭＳ Ｐゴシック" panose="020B0600070205080204" pitchFamily="50" charset="-128"/>
                          <a:ea typeface="ＭＳ Ｐゴシック" panose="020B0600070205080204" pitchFamily="50" charset="-128"/>
                        </a:rPr>
                        <a:t>安全性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17243171"/>
                  </a:ext>
                </a:extLst>
              </a:tr>
              <a:tr h="609928">
                <a:tc>
                  <a:txBody>
                    <a:bodyPr/>
                    <a:lstStyle/>
                    <a:p>
                      <a:r>
                        <a:rPr kumimoji="1" lang="ja-JP" altLang="en-US" dirty="0">
                          <a:solidFill>
                            <a:schemeClr val="bg1"/>
                          </a:solidFill>
                          <a:latin typeface="ＭＳ Ｐゴシック" panose="020B0600070205080204" pitchFamily="50" charset="-128"/>
                          <a:ea typeface="ＭＳ Ｐゴシック" panose="020B0600070205080204" pitchFamily="50" charset="-128"/>
                        </a:rPr>
                        <a:t>コスト</a:t>
                      </a:r>
                      <a:endParaRPr kumimoji="1" lang="en-US" altLang="ja-JP" dirty="0">
                        <a:solidFill>
                          <a:schemeClr val="bg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4622749"/>
                  </a:ext>
                </a:extLst>
              </a:tr>
              <a:tr h="609928">
                <a:tc>
                  <a:txBody>
                    <a:bodyPr/>
                    <a:lstStyle/>
                    <a:p>
                      <a:r>
                        <a:rPr kumimoji="1" lang="en-US" altLang="ja-JP" dirty="0">
                          <a:solidFill>
                            <a:schemeClr val="bg1"/>
                          </a:solidFill>
                          <a:latin typeface="ＭＳ Ｐゴシック" panose="020B0600070205080204" pitchFamily="50" charset="-128"/>
                          <a:ea typeface="ＭＳ Ｐゴシック" panose="020B0600070205080204" pitchFamily="50" charset="-128"/>
                        </a:rPr>
                        <a:t>useability</a:t>
                      </a:r>
                      <a:endParaRPr kumimoji="1" lang="ja-JP" altLang="en-US" dirty="0">
                        <a:solidFill>
                          <a:schemeClr val="bg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2168248"/>
                  </a:ext>
                </a:extLst>
              </a:tr>
            </a:tbl>
          </a:graphicData>
        </a:graphic>
      </p:graphicFrame>
      <p:cxnSp>
        <p:nvCxnSpPr>
          <p:cNvPr id="8" name="直線コネクタ 7">
            <a:extLst>
              <a:ext uri="{FF2B5EF4-FFF2-40B4-BE49-F238E27FC236}">
                <a16:creationId xmlns:a16="http://schemas.microsoft.com/office/drawing/2014/main" id="{FAEF0FC0-4497-4F55-876C-CD8D9A2609C0}"/>
              </a:ext>
            </a:extLst>
          </p:cNvPr>
          <p:cNvCxnSpPr/>
          <p:nvPr/>
        </p:nvCxnSpPr>
        <p:spPr>
          <a:xfrm>
            <a:off x="232832" y="3635323"/>
            <a:ext cx="1234018" cy="57472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46567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295014E36A8AA498633F3507DD730BB" ma:contentTypeVersion="9" ma:contentTypeDescription="新しいドキュメントを作成します。" ma:contentTypeScope="" ma:versionID="304097c54c694736832b83eb4b0d514c">
  <xsd:schema xmlns:xsd="http://www.w3.org/2001/XMLSchema" xmlns:xs="http://www.w3.org/2001/XMLSchema" xmlns:p="http://schemas.microsoft.com/office/2006/metadata/properties" xmlns:ns2="fecf9b0a-3693-491e-944f-1b827eefbd22" xmlns:ns3="6b3c69bf-9b42-4f3c-b4f6-dcebc57e32e9" targetNamespace="http://schemas.microsoft.com/office/2006/metadata/properties" ma:root="true" ma:fieldsID="e1615fcf6b39fd48882d5b0a9a5fa14c" ns2:_="" ns3:_="">
    <xsd:import namespace="fecf9b0a-3693-491e-944f-1b827eefbd22"/>
    <xsd:import namespace="6b3c69bf-9b42-4f3c-b4f6-dcebc57e32e9"/>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cf9b0a-3693-491e-944f-1b827eefb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230681fd-8e61-45f6-a970-8ceffa4e81f5"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b3c69bf-9b42-4f3c-b4f6-dcebc57e32e9"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04e10639-a141-4aeb-abb8-aaa1e155b944}" ma:internalName="TaxCatchAll" ma:showField="CatchAllData" ma:web="6b3c69bf-9b42-4f3c-b4f6-dcebc57e32e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6b3c69bf-9b42-4f3c-b4f6-dcebc57e32e9" xsi:nil="true"/>
    <lcf76f155ced4ddcb4097134ff3c332f xmlns="fecf9b0a-3693-491e-944f-1b827eefbd22">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5A39AE5-A29B-444C-9A19-061E5A1387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cf9b0a-3693-491e-944f-1b827eefbd22"/>
    <ds:schemaRef ds:uri="6b3c69bf-9b42-4f3c-b4f6-dcebc57e32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4BC30A1-8B0C-45E4-BA59-89EE880ABAB1}">
  <ds:schemaRefs>
    <ds:schemaRef ds:uri="http://schemas.microsoft.com/office/2006/metadata/properties"/>
    <ds:schemaRef ds:uri="http://schemas.microsoft.com/office/infopath/2007/PartnerControls"/>
    <ds:schemaRef ds:uri="6b3c69bf-9b42-4f3c-b4f6-dcebc57e32e9"/>
    <ds:schemaRef ds:uri="fecf9b0a-3693-491e-944f-1b827eefbd22"/>
  </ds:schemaRefs>
</ds:datastoreItem>
</file>

<file path=customXml/itemProps3.xml><?xml version="1.0" encoding="utf-8"?>
<ds:datastoreItem xmlns:ds="http://schemas.openxmlformats.org/officeDocument/2006/customXml" ds:itemID="{B54557BA-1716-484A-A47F-96D4C601FF9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629</TotalTime>
  <Words>645</Words>
  <Application>Microsoft Office PowerPoint</Application>
  <PresentationFormat>画面に合わせる (4:3)</PresentationFormat>
  <Paragraphs>106</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ニーズ投稿にあたり、最初にお読みください</vt:lpstr>
      <vt:lpstr>ニーズ整理整頓フロー</vt:lpstr>
      <vt:lpstr>VOICE</vt:lpstr>
      <vt:lpstr>Need Statement</vt:lpstr>
      <vt:lpstr>疾病・問題のメカニズム</vt:lpstr>
      <vt:lpstr>ステークホルダー分析</vt:lpstr>
      <vt:lpstr>ギャップ分析</vt:lpstr>
      <vt:lpstr>市場分析</vt:lpstr>
      <vt:lpstr>Need Criteria</vt:lpstr>
      <vt:lpstr>Concept Map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ニーズ検索フロー</dc:title>
  <dc:creator>仙石 喜也</dc:creator>
  <cp:lastModifiedBy>伊東 孝</cp:lastModifiedBy>
  <cp:revision>22</cp:revision>
  <dcterms:created xsi:type="dcterms:W3CDTF">2022-02-28T14:11:57Z</dcterms:created>
  <dcterms:modified xsi:type="dcterms:W3CDTF">2023-04-03T04:53:23Z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0x0101007295014E36A8AA498633F3507DD730BB</vt:lpwstr>
  </property>
  <property fmtid="{D5CDD505-2E9C-101B-9397-08002B2CF9AE}" pid="3" name="MediaServiceImageTags">
    <vt:lpwstr/>
  </property>
</Properties>
</file>